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74" r:id="rId3"/>
    <p:sldId id="294" r:id="rId4"/>
    <p:sldId id="281" r:id="rId5"/>
    <p:sldId id="275" r:id="rId6"/>
    <p:sldId id="276" r:id="rId7"/>
    <p:sldId id="279" r:id="rId8"/>
    <p:sldId id="277" r:id="rId9"/>
    <p:sldId id="283" r:id="rId10"/>
    <p:sldId id="284" r:id="rId11"/>
    <p:sldId id="282" r:id="rId12"/>
    <p:sldId id="280" r:id="rId13"/>
    <p:sldId id="262" r:id="rId14"/>
    <p:sldId id="288" r:id="rId15"/>
    <p:sldId id="289" r:id="rId16"/>
    <p:sldId id="290" r:id="rId17"/>
    <p:sldId id="291" r:id="rId18"/>
    <p:sldId id="292" r:id="rId19"/>
    <p:sldId id="293" r:id="rId20"/>
    <p:sldId id="286" r:id="rId21"/>
    <p:sldId id="287" r:id="rId22"/>
    <p:sldId id="285" r:id="rId23"/>
  </p:sldIdLst>
  <p:sldSz cx="14630400" cy="8229600"/>
  <p:notesSz cx="8229600" cy="14630400"/>
  <p:embeddedFontLst>
    <p:embeddedFont>
      <p:font typeface="B Titr" panose="00000700000000000000" pitchFamily="2" charset="-78"/>
      <p:bold r:id="rId25"/>
    </p:embeddedFont>
    <p:embeddedFont>
      <p:font typeface="B Yekan" panose="00000400000000000000" pitchFamily="2" charset="-78"/>
      <p:regular r:id="rId26"/>
    </p:embeddedFont>
    <p:embeddedFont>
      <p:font typeface="Bricolage Grotesque Extra Bold" panose="020B0604020202020204" charset="0"/>
      <p:regular r:id="rId27"/>
    </p:embeddedFont>
    <p:embeddedFont>
      <p:font typeface="Montserrat" panose="00000500000000000000" pitchFamily="2"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44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8C5F0-DD3F-421F-B67F-B1E6D9834A54}"/>
              </a:ext>
            </a:extLst>
          </p:cNvPr>
          <p:cNvSpPr/>
          <p:nvPr userDrawn="1"/>
        </p:nvSpPr>
        <p:spPr>
          <a:xfrm>
            <a:off x="216000" y="-1"/>
            <a:ext cx="7874117" cy="82296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lvl="0" algn="ctr"/>
            <a:endParaRPr lang="en-US" sz="2160" noProof="0"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7499070" y="-2"/>
            <a:ext cx="7111868" cy="8229599"/>
          </a:xfrm>
          <a:solidFill>
            <a:schemeClr val="tx1">
              <a:lumMod val="75000"/>
              <a:lumOff val="25000"/>
            </a:schemeClr>
          </a:solidFill>
        </p:spPr>
        <p:txBody>
          <a:bodyPr anchor="ctr"/>
          <a:lstStyle>
            <a:lvl1pPr marL="0" indent="0" algn="ctr">
              <a:buNone/>
              <a:defRPr sz="192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9" name="Graphic 2">
            <a:extLst>
              <a:ext uri="{FF2B5EF4-FFF2-40B4-BE49-F238E27FC236}">
                <a16:creationId xmlns:a16="http://schemas.microsoft.com/office/drawing/2014/main" id="{07258B3B-F27C-4B7D-A23C-8548E3945C82}"/>
              </a:ext>
            </a:extLst>
          </p:cNvPr>
          <p:cNvSpPr/>
          <p:nvPr userDrawn="1"/>
        </p:nvSpPr>
        <p:spPr>
          <a:xfrm flipH="1">
            <a:off x="216001" y="7108312"/>
            <a:ext cx="2795038" cy="1121288"/>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noProof="0" dirty="0">
              <a:solidFill>
                <a:schemeClr val="lt1"/>
              </a:solidFill>
            </a:endParaRPr>
          </a:p>
        </p:txBody>
      </p:sp>
      <p:sp>
        <p:nvSpPr>
          <p:cNvPr id="11" name="Graphic 1318">
            <a:extLst>
              <a:ext uri="{FF2B5EF4-FFF2-40B4-BE49-F238E27FC236}">
                <a16:creationId xmlns:a16="http://schemas.microsoft.com/office/drawing/2014/main" id="{1C96E32E-5EED-4364-AD42-000B0644E093}"/>
              </a:ext>
            </a:extLst>
          </p:cNvPr>
          <p:cNvSpPr/>
          <p:nvPr userDrawn="1"/>
        </p:nvSpPr>
        <p:spPr>
          <a:xfrm flipH="1">
            <a:off x="216002" y="7791449"/>
            <a:ext cx="1891352" cy="438151"/>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noProof="0" dirty="0">
              <a:solidFill>
                <a:schemeClr val="lt1"/>
              </a:solidFill>
            </a:endParaRP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88672" y="3289936"/>
            <a:ext cx="6137728" cy="2865120"/>
          </a:xfrm>
        </p:spPr>
        <p:txBody>
          <a:bodyPr anchor="b"/>
          <a:lstStyle>
            <a:lvl1pPr algn="l">
              <a:lnSpc>
                <a:spcPts val="6000"/>
              </a:lnSpc>
              <a:defRPr sz="7200">
                <a:solidFill>
                  <a:schemeClr val="bg1"/>
                </a:solidFill>
              </a:defRPr>
            </a:lvl1pPr>
          </a:lstStyle>
          <a:p>
            <a:r>
              <a:rPr lang="en-US" noProof="0" dirty="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88672" y="6448426"/>
            <a:ext cx="6137728" cy="1255394"/>
          </a:xfrm>
        </p:spPr>
        <p:txBody>
          <a:bodyPr/>
          <a:lstStyle>
            <a:lvl1pPr marL="0" indent="0" algn="l">
              <a:buNone/>
              <a:defRPr sz="28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noProof="0"/>
              <a:t>Click to edit Master subtitle style</a:t>
            </a:r>
          </a:p>
        </p:txBody>
      </p:sp>
      <p:sp>
        <p:nvSpPr>
          <p:cNvPr id="6" name="Rectangle 5">
            <a:extLst>
              <a:ext uri="{FF2B5EF4-FFF2-40B4-BE49-F238E27FC236}">
                <a16:creationId xmlns:a16="http://schemas.microsoft.com/office/drawing/2014/main" id="{A860F26B-727B-4098-8DA8-CB088D629D58}"/>
              </a:ext>
            </a:extLst>
          </p:cNvPr>
          <p:cNvSpPr/>
          <p:nvPr userDrawn="1"/>
        </p:nvSpPr>
        <p:spPr>
          <a:xfrm>
            <a:off x="0" y="0"/>
            <a:ext cx="2160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noProof="0" dirty="0"/>
          </a:p>
        </p:txBody>
      </p:sp>
      <p:sp>
        <p:nvSpPr>
          <p:cNvPr id="13" name="Oval 12">
            <a:extLst>
              <a:ext uri="{FF2B5EF4-FFF2-40B4-BE49-F238E27FC236}">
                <a16:creationId xmlns:a16="http://schemas.microsoft.com/office/drawing/2014/main" id="{5E751D76-8783-4005-B4E5-D67E235A5BAD}"/>
              </a:ext>
            </a:extLst>
          </p:cNvPr>
          <p:cNvSpPr/>
          <p:nvPr userDrawn="1"/>
        </p:nvSpPr>
        <p:spPr>
          <a:xfrm>
            <a:off x="788673" y="1045839"/>
            <a:ext cx="1622840" cy="1622840"/>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noProof="0" dirty="0"/>
          </a:p>
        </p:txBody>
      </p:sp>
      <p:sp>
        <p:nvSpPr>
          <p:cNvPr id="14" name="Oval 13">
            <a:extLst>
              <a:ext uri="{FF2B5EF4-FFF2-40B4-BE49-F238E27FC236}">
                <a16:creationId xmlns:a16="http://schemas.microsoft.com/office/drawing/2014/main" id="{966C7A50-4018-4974-AB47-424E0ECC0F14}"/>
              </a:ext>
            </a:extLst>
          </p:cNvPr>
          <p:cNvSpPr/>
          <p:nvPr userDrawn="1"/>
        </p:nvSpPr>
        <p:spPr>
          <a:xfrm>
            <a:off x="2360937" y="621256"/>
            <a:ext cx="424583" cy="424583"/>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noProof="0" dirty="0"/>
          </a:p>
        </p:txBody>
      </p:sp>
      <p:sp>
        <p:nvSpPr>
          <p:cNvPr id="15" name="Oval 14">
            <a:extLst>
              <a:ext uri="{FF2B5EF4-FFF2-40B4-BE49-F238E27FC236}">
                <a16:creationId xmlns:a16="http://schemas.microsoft.com/office/drawing/2014/main" id="{478306B7-6A26-45F7-BD50-EEC8AB3C29B7}"/>
              </a:ext>
            </a:extLst>
          </p:cNvPr>
          <p:cNvSpPr/>
          <p:nvPr userDrawn="1"/>
        </p:nvSpPr>
        <p:spPr>
          <a:xfrm>
            <a:off x="788671" y="2233999"/>
            <a:ext cx="318996" cy="318996"/>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160" noProof="0" dirty="0"/>
          </a:p>
        </p:txBody>
      </p:sp>
    </p:spTree>
    <p:extLst>
      <p:ext uri="{BB962C8B-B14F-4D97-AF65-F5344CB8AC3E}">
        <p14:creationId xmlns:p14="http://schemas.microsoft.com/office/powerpoint/2010/main" val="285316946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3000" r="-3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network&#10;&#10;AI-generated content may be incorrect.">
            <a:extLst>
              <a:ext uri="{FF2B5EF4-FFF2-40B4-BE49-F238E27FC236}">
                <a16:creationId xmlns:a16="http://schemas.microsoft.com/office/drawing/2014/main" id="{12BA8E4D-2437-8A42-F481-CBABE06D8586}"/>
              </a:ext>
            </a:extLst>
          </p:cNvPr>
          <p:cNvPicPr>
            <a:picLocks noGrp="1" noChangeAspect="1"/>
          </p:cNvPicPr>
          <p:nvPr>
            <p:ph type="pic" sz="quarter" idx="10"/>
          </p:nvPr>
        </p:nvPicPr>
        <p:blipFill>
          <a:blip r:embed="rId2"/>
          <a:srcRect l="20432" r="20432"/>
          <a:stretch>
            <a:fillRect/>
          </a:stretch>
        </p:blipFill>
        <p:spPr/>
      </p:pic>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390235" y="2782171"/>
            <a:ext cx="7235834" cy="2173378"/>
          </a:xfrm>
        </p:spPr>
        <p:txBody>
          <a:bodyPr/>
          <a:lstStyle/>
          <a:p>
            <a:pPr algn="ctr" rtl="1">
              <a:lnSpc>
                <a:spcPct val="115000"/>
              </a:lnSpc>
              <a:spcAft>
                <a:spcPts val="800"/>
              </a:spcAft>
            </a:pPr>
            <a:r>
              <a:rPr lang="en-US" sz="6000" b="1" kern="100" dirty="0">
                <a:solidFill>
                  <a:srgbClr val="FFC000"/>
                </a:solidFill>
                <a:latin typeface="Times New Roman" panose="02020603050405020304" pitchFamily="18" charset="0"/>
                <a:ea typeface="Aptos" panose="020B0004020202020204" pitchFamily="34" charset="0"/>
                <a:cs typeface="Times New Roman" panose="02020603050405020304" pitchFamily="18" charset="0"/>
              </a:rPr>
              <a:t>Transformer-based Topic Modeling</a:t>
            </a:r>
          </a:p>
        </p:txBody>
      </p:sp>
      <p:pic>
        <p:nvPicPr>
          <p:cNvPr id="6" name="Picture Placeholder 6" descr="A close up of a network&#10;&#10;AI-generated content may be incorrect.">
            <a:extLst>
              <a:ext uri="{FF2B5EF4-FFF2-40B4-BE49-F238E27FC236}">
                <a16:creationId xmlns:a16="http://schemas.microsoft.com/office/drawing/2014/main" id="{A1C2CF9A-7767-4218-87B7-D6E4A0CF5544}"/>
              </a:ext>
            </a:extLst>
          </p:cNvPr>
          <p:cNvPicPr>
            <a:picLocks noChangeAspect="1"/>
          </p:cNvPicPr>
          <p:nvPr/>
        </p:nvPicPr>
        <p:blipFill>
          <a:blip r:embed="rId2"/>
          <a:srcRect l="20432" r="20432"/>
          <a:stretch>
            <a:fillRect/>
          </a:stretch>
        </p:blipFill>
        <p:spPr>
          <a:xfrm>
            <a:off x="6249224" y="-2"/>
            <a:ext cx="5926557" cy="6857999"/>
          </a:xfrm>
          <a:solidFill>
            <a:schemeClr val="tx1">
              <a:lumMod val="75000"/>
              <a:lumOff val="25000"/>
            </a:schemeClr>
          </a:solidFill>
        </p:spPr>
      </p:pic>
      <p:pic>
        <p:nvPicPr>
          <p:cNvPr id="9" name="Picture Placeholder 6" descr="A close up of a network&#10;&#10;AI-generated content may be incorrect.">
            <a:extLst>
              <a:ext uri="{FF2B5EF4-FFF2-40B4-BE49-F238E27FC236}">
                <a16:creationId xmlns:a16="http://schemas.microsoft.com/office/drawing/2014/main" id="{7C51DBAF-C2CC-4320-87AC-146C5E116958}"/>
              </a:ext>
            </a:extLst>
          </p:cNvPr>
          <p:cNvPicPr>
            <a:picLocks noChangeAspect="1"/>
          </p:cNvPicPr>
          <p:nvPr/>
        </p:nvPicPr>
        <p:blipFill>
          <a:blip r:embed="rId2"/>
          <a:srcRect l="20432" r="20432"/>
          <a:stretch>
            <a:fillRect/>
          </a:stretch>
        </p:blipFill>
        <p:spPr>
          <a:xfrm>
            <a:off x="7499071" y="-1"/>
            <a:ext cx="7111867" cy="8229597"/>
          </a:xfrm>
          <a:prstGeom prst="rect">
            <a:avLst/>
          </a:prstGeom>
          <a:solidFill>
            <a:sysClr val="windowText" lastClr="000000">
              <a:lumMod val="75000"/>
              <a:lumOff val="25000"/>
            </a:sysClr>
          </a:solidFill>
        </p:spPr>
      </p:pic>
      <p:pic>
        <p:nvPicPr>
          <p:cNvPr id="11" name="Picture 10">
            <a:extLst>
              <a:ext uri="{FF2B5EF4-FFF2-40B4-BE49-F238E27FC236}">
                <a16:creationId xmlns:a16="http://schemas.microsoft.com/office/drawing/2014/main" id="{2BDA3480-2088-4674-ADBB-498E8D666252}"/>
              </a:ext>
            </a:extLst>
          </p:cNvPr>
          <p:cNvPicPr>
            <a:picLocks noChangeAspect="1"/>
          </p:cNvPicPr>
          <p:nvPr/>
        </p:nvPicPr>
        <p:blipFill>
          <a:blip r:embed="rId3"/>
          <a:stretch>
            <a:fillRect/>
          </a:stretch>
        </p:blipFill>
        <p:spPr>
          <a:xfrm>
            <a:off x="595052" y="831858"/>
            <a:ext cx="2001113" cy="2001113"/>
          </a:xfrm>
          <a:prstGeom prst="rect">
            <a:avLst/>
          </a:prstGeom>
        </p:spPr>
      </p:pic>
      <p:sp>
        <p:nvSpPr>
          <p:cNvPr id="15" name="TextBox 14">
            <a:extLst>
              <a:ext uri="{FF2B5EF4-FFF2-40B4-BE49-F238E27FC236}">
                <a16:creationId xmlns:a16="http://schemas.microsoft.com/office/drawing/2014/main" id="{CDE1EE17-DCC9-4B5B-8943-051426A2AEB2}"/>
              </a:ext>
            </a:extLst>
          </p:cNvPr>
          <p:cNvSpPr txBox="1"/>
          <p:nvPr/>
        </p:nvSpPr>
        <p:spPr>
          <a:xfrm>
            <a:off x="2123943" y="6567308"/>
            <a:ext cx="3835423" cy="677108"/>
          </a:xfrm>
          <a:prstGeom prst="rect">
            <a:avLst/>
          </a:prstGeom>
          <a:noFill/>
        </p:spPr>
        <p:txBody>
          <a:bodyPr wrap="square" rtlCol="0">
            <a:spAutoFit/>
          </a:bodyPr>
          <a:lstStyle/>
          <a:p>
            <a:pPr algn="ctr"/>
            <a:r>
              <a:rPr lang="en-US" sz="1900" b="1" dirty="0">
                <a:solidFill>
                  <a:srgbClr val="99FF33"/>
                </a:solidFill>
                <a:latin typeface="Times New Roman" panose="02020603050405020304" pitchFamily="18" charset="0"/>
                <a:cs typeface="Times New Roman" panose="02020603050405020304" pitchFamily="18" charset="0"/>
              </a:rPr>
              <a:t>Student:  Hengameh Shah Ali</a:t>
            </a:r>
          </a:p>
          <a:p>
            <a:pPr algn="ctr"/>
            <a:r>
              <a:rPr lang="en-US" sz="1900" b="1" dirty="0">
                <a:solidFill>
                  <a:srgbClr val="99FF33"/>
                </a:solidFill>
                <a:latin typeface="Times New Roman" panose="02020603050405020304" pitchFamily="18" charset="0"/>
                <a:cs typeface="Times New Roman" panose="02020603050405020304" pitchFamily="18" charset="0"/>
              </a:rPr>
              <a:t>            40307604 </a:t>
            </a:r>
          </a:p>
        </p:txBody>
      </p:sp>
      <p:sp>
        <p:nvSpPr>
          <p:cNvPr id="3" name="TextBox 2">
            <a:extLst>
              <a:ext uri="{FF2B5EF4-FFF2-40B4-BE49-F238E27FC236}">
                <a16:creationId xmlns:a16="http://schemas.microsoft.com/office/drawing/2014/main" id="{81EE3765-7A63-0EB9-164A-9A2991AC9C53}"/>
              </a:ext>
            </a:extLst>
          </p:cNvPr>
          <p:cNvSpPr txBox="1"/>
          <p:nvPr/>
        </p:nvSpPr>
        <p:spPr>
          <a:xfrm>
            <a:off x="2596165" y="5076105"/>
            <a:ext cx="3363201" cy="400110"/>
          </a:xfrm>
          <a:prstGeom prst="rect">
            <a:avLst/>
          </a:prstGeom>
          <a:noFill/>
        </p:spPr>
        <p:txBody>
          <a:bodyPr wrap="square">
            <a:spAutoFit/>
          </a:bodyPr>
          <a:lstStyle/>
          <a:p>
            <a:r>
              <a:rPr lang="en-US" sz="2000" b="0" i="0" dirty="0">
                <a:solidFill>
                  <a:schemeClr val="bg1"/>
                </a:solidFill>
                <a:effectLst/>
                <a:latin typeface="Times New Roman" panose="02020603050405020304" pitchFamily="18" charset="0"/>
                <a:cs typeface="Times New Roman" panose="02020603050405020304" pitchFamily="18" charset="0"/>
              </a:rPr>
              <a:t>Natural Language Processing</a:t>
            </a:r>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51924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0D1BE6-10A5-493E-BDFB-2A5A262C3D4F}"/>
              </a:ext>
            </a:extLst>
          </p:cNvPr>
          <p:cNvSpPr/>
          <p:nvPr/>
        </p:nvSpPr>
        <p:spPr>
          <a:xfrm>
            <a:off x="342810" y="424934"/>
            <a:ext cx="8324587" cy="523220"/>
          </a:xfrm>
          <a:prstGeom prst="rect">
            <a:avLst/>
          </a:prstGeom>
        </p:spPr>
        <p:txBody>
          <a:bodyPr wrap="none">
            <a:spAutoFit/>
          </a:bodyPr>
          <a:lstStyle/>
          <a:p>
            <a:r>
              <a:rPr lang="en-US" sz="2800" b="1" dirty="0">
                <a:solidFill>
                  <a:srgbClr val="FFC000"/>
                </a:solidFill>
                <a:latin typeface="Times New Roman" panose="02020603050405020304" pitchFamily="18" charset="0"/>
                <a:cs typeface="Times New Roman" panose="02020603050405020304" pitchFamily="18" charset="0"/>
              </a:rPr>
              <a:t>Analysis of the relationship with key domain projects</a:t>
            </a:r>
            <a:endParaRPr lang="en-US" sz="3600" dirty="0">
              <a:solidFill>
                <a:srgbClr val="FFC00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2B2403B-72FB-4A1D-8271-D581569B4069}"/>
              </a:ext>
            </a:extLst>
          </p:cNvPr>
          <p:cNvSpPr/>
          <p:nvPr/>
        </p:nvSpPr>
        <p:spPr>
          <a:xfrm>
            <a:off x="1041400" y="1772335"/>
            <a:ext cx="13360400" cy="1289071"/>
          </a:xfrm>
          <a:prstGeom prst="rect">
            <a:avLst/>
          </a:prstGeom>
        </p:spPr>
        <p:txBody>
          <a:bodyPr wrap="square">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Deep trend analysis: Detecting encoded speech on social networks. For example, identifying conversations centered around a specific domain.</a:t>
            </a:r>
            <a:br>
              <a:rPr lang="en-US" sz="2000"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Online community identification: By analyzing topics in specific groups and channels, communities that have formed around particular subjects can be identified.</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8766A9DE-6F43-4D80-8CF3-9C5F1159D947}"/>
              </a:ext>
            </a:extLst>
          </p:cNvPr>
          <p:cNvSpPr/>
          <p:nvPr/>
        </p:nvSpPr>
        <p:spPr>
          <a:xfrm>
            <a:off x="342810" y="3866178"/>
            <a:ext cx="4451860" cy="400110"/>
          </a:xfrm>
          <a:prstGeom prst="rect">
            <a:avLst/>
          </a:prstGeom>
        </p:spPr>
        <p:txBody>
          <a:bodyPr wrap="none">
            <a:spAutoFit/>
          </a:bodyPr>
          <a:lstStyle/>
          <a:p>
            <a:pPr marL="342900" indent="-342900" algn="l">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Cybersecurity and national security</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30AFA9B-28AC-426B-BCD8-4CE5326DDA04}"/>
              </a:ext>
            </a:extLst>
          </p:cNvPr>
          <p:cNvSpPr/>
          <p:nvPr/>
        </p:nvSpPr>
        <p:spPr>
          <a:xfrm>
            <a:off x="1041400" y="4308396"/>
            <a:ext cx="13906500" cy="1704569"/>
          </a:xfrm>
          <a:prstGeom prst="rect">
            <a:avLst/>
          </a:prstGeom>
        </p:spPr>
        <p:txBody>
          <a:bodyPr wrap="square">
            <a:spAutoFit/>
          </a:bodyPr>
          <a:lstStyle/>
          <a:p>
            <a:pPr>
              <a:lnSpc>
                <a:spcPct val="150000"/>
              </a:lnSpc>
            </a:pPr>
            <a:r>
              <a:rPr lang="en-US" b="1" dirty="0">
                <a:solidFill>
                  <a:schemeClr val="bg1"/>
                </a:solidFill>
                <a:latin typeface="Times New Roman" panose="02020603050405020304" pitchFamily="18" charset="0"/>
                <a:cs typeface="Times New Roman" panose="02020603050405020304" pitchFamily="18" charset="0"/>
              </a:rPr>
              <a:t>Cybersecurity monitoring:</a:t>
            </a:r>
            <a:r>
              <a:rPr lang="en-US" dirty="0">
                <a:solidFill>
                  <a:schemeClr val="bg1"/>
                </a:solidFill>
                <a:latin typeface="Times New Roman" panose="02020603050405020304" pitchFamily="18" charset="0"/>
                <a:cs typeface="Times New Roman" panose="02020603050405020304" pitchFamily="18" charset="0"/>
              </a:rPr>
              <a:t> Automated analysis of vast amounts of textual data from various sources (websites, forums, social networks) to uncover </a:t>
            </a:r>
            <a:r>
              <a:rPr lang="en-US" b="1" dirty="0">
                <a:solidFill>
                  <a:schemeClr val="bg1"/>
                </a:solidFill>
                <a:latin typeface="Times New Roman" panose="02020603050405020304" pitchFamily="18" charset="0"/>
                <a:cs typeface="Times New Roman" panose="02020603050405020304" pitchFamily="18" charset="0"/>
              </a:rPr>
              <a:t>blind spots of threats</a:t>
            </a:r>
            <a:r>
              <a:rPr lang="en-US" dirty="0">
                <a:solidFill>
                  <a:schemeClr val="bg1"/>
                </a:solidFill>
                <a:latin typeface="Times New Roman" panose="02020603050405020304" pitchFamily="18" charset="0"/>
                <a:cs typeface="Times New Roman" panose="02020603050405020304" pitchFamily="18" charset="0"/>
              </a:rPr>
              <a:t>.</a:t>
            </a:r>
            <a:br>
              <a:rPr lang="en-US" sz="2000"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Analysis of communications for crime prevention:</a:t>
            </a:r>
            <a:r>
              <a:rPr lang="en-US" dirty="0">
                <a:solidFill>
                  <a:schemeClr val="bg1"/>
                </a:solidFill>
                <a:latin typeface="Times New Roman" panose="02020603050405020304" pitchFamily="18" charset="0"/>
                <a:cs typeface="Times New Roman" panose="02020603050405020304" pitchFamily="18" charset="0"/>
              </a:rPr>
              <a:t> In the realm of national security, this method can be employed to analyze suspicious communications and extract </a:t>
            </a:r>
            <a:r>
              <a:rPr lang="en-US" b="1" dirty="0">
                <a:solidFill>
                  <a:schemeClr val="bg1"/>
                </a:solidFill>
                <a:latin typeface="Times New Roman" panose="02020603050405020304" pitchFamily="18" charset="0"/>
                <a:cs typeface="Times New Roman" panose="02020603050405020304" pitchFamily="18" charset="0"/>
              </a:rPr>
              <a:t>hidden plans and schemes</a:t>
            </a:r>
            <a:r>
              <a:rPr lang="en-US" dirty="0">
                <a:solidFill>
                  <a:schemeClr val="bg1"/>
                </a:solidFill>
                <a:latin typeface="Times New Roman" panose="02020603050405020304" pitchFamily="18" charset="0"/>
                <a:cs typeface="Times New Roman" panose="02020603050405020304" pitchFamily="18" charset="0"/>
              </a:rPr>
              <a:t>, while fully adhering to ethical considerations and privacy constraints.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17D941E-8F99-416B-B93E-04341F11D282}"/>
              </a:ext>
            </a:extLst>
          </p:cNvPr>
          <p:cNvSpPr/>
          <p:nvPr/>
        </p:nvSpPr>
        <p:spPr>
          <a:xfrm>
            <a:off x="342810" y="6934200"/>
            <a:ext cx="6268063" cy="400110"/>
          </a:xfrm>
          <a:prstGeom prst="rect">
            <a:avLst/>
          </a:prstGeom>
        </p:spPr>
        <p:txBody>
          <a:bodyPr wrap="none">
            <a:spAutoFit/>
          </a:bodyPr>
          <a:lstStyle/>
          <a:p>
            <a:pPr marL="342900" indent="-342900" algn="l">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Classification and prioritization of security incidents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AD8EB738-3800-42AB-AA97-0F8C021541E5}"/>
              </a:ext>
            </a:extLst>
          </p:cNvPr>
          <p:cNvSpPr/>
          <p:nvPr/>
        </p:nvSpPr>
        <p:spPr>
          <a:xfrm>
            <a:off x="1041400" y="7440136"/>
            <a:ext cx="10334047" cy="369332"/>
          </a:xfrm>
          <a:prstGeom prst="rect">
            <a:avLst/>
          </a:prstGeom>
        </p:spPr>
        <p:txBody>
          <a:bodyPr wrap="none">
            <a:spAutoFit/>
          </a:bodyPr>
          <a:lstStyle/>
          <a:p>
            <a:pPr algn="l"/>
            <a:r>
              <a:rPr lang="en-US" dirty="0">
                <a:solidFill>
                  <a:schemeClr val="bg1"/>
                </a:solidFill>
                <a:latin typeface="Times New Roman" panose="02020603050405020304" pitchFamily="18" charset="0"/>
                <a:cs typeface="Times New Roman" panose="02020603050405020304" pitchFamily="18" charset="0"/>
              </a:rPr>
              <a:t>A lengthy security report can be quickly decomposed into its main topics and forwarded to the relevant unit.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E764A487-98C9-4C97-A1E1-5D6BF0968978}"/>
              </a:ext>
            </a:extLst>
          </p:cNvPr>
          <p:cNvSpPr/>
          <p:nvPr/>
        </p:nvSpPr>
        <p:spPr>
          <a:xfrm>
            <a:off x="342810" y="1428403"/>
            <a:ext cx="4089581" cy="369332"/>
          </a:xfrm>
          <a:prstGeom prst="rect">
            <a:avLst/>
          </a:prstGeom>
        </p:spPr>
        <p:txBody>
          <a:bodyPr wrap="none">
            <a:spAutoFit/>
          </a:bodyPr>
          <a:lstStyle/>
          <a:p>
            <a:pPr marL="285750" indent="-285750" algn="l">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Social networks and content analysis</a:t>
            </a:r>
          </a:p>
        </p:txBody>
      </p:sp>
    </p:spTree>
    <p:extLst>
      <p:ext uri="{BB962C8B-B14F-4D97-AF65-F5344CB8AC3E}">
        <p14:creationId xmlns:p14="http://schemas.microsoft.com/office/powerpoint/2010/main" val="47558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69CAB6-6444-4976-AD51-A2135AA58F7A}"/>
              </a:ext>
            </a:extLst>
          </p:cNvPr>
          <p:cNvSpPr/>
          <p:nvPr/>
        </p:nvSpPr>
        <p:spPr>
          <a:xfrm>
            <a:off x="190500" y="787343"/>
            <a:ext cx="7315200" cy="548099"/>
          </a:xfrm>
          <a:prstGeom prst="rect">
            <a:avLst/>
          </a:prstGeom>
        </p:spPr>
        <p:txBody>
          <a:bodyPr>
            <a:spAutoFit/>
          </a:bodyPr>
          <a:lstStyle/>
          <a:p>
            <a:pPr marL="457200" marR="0" algn="l">
              <a:lnSpc>
                <a:spcPct val="115000"/>
              </a:lnSpc>
              <a:spcBef>
                <a:spcPts val="0"/>
              </a:spcBef>
              <a:spcAft>
                <a:spcPts val="800"/>
              </a:spcAft>
            </a:pPr>
            <a:r>
              <a:rPr lang="en-US" sz="2800" b="1" dirty="0">
                <a:solidFill>
                  <a:srgbClr val="FFC000"/>
                </a:solidFill>
                <a:latin typeface="Times New Roman" panose="02020603050405020304" pitchFamily="18" charset="0"/>
                <a:cs typeface="Times New Roman" panose="02020603050405020304" pitchFamily="18" charset="0"/>
              </a:rPr>
              <a:t>Relationship with other NLP domains</a:t>
            </a:r>
            <a:endParaRPr lang="en-US" sz="3600" kern="100" dirty="0">
              <a:solidFill>
                <a:srgbClr val="FFC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12A99EBC-B9B6-4827-93E2-E745FFE2707D}"/>
              </a:ext>
            </a:extLst>
          </p:cNvPr>
          <p:cNvSpPr/>
          <p:nvPr/>
        </p:nvSpPr>
        <p:spPr>
          <a:xfrm>
            <a:off x="1371600" y="2002766"/>
            <a:ext cx="10375900" cy="3626955"/>
          </a:xfrm>
          <a:prstGeom prst="rect">
            <a:avLst/>
          </a:prstGeom>
        </p:spPr>
        <p:txBody>
          <a:bodyPr wrap="square">
            <a:spAutoFit/>
          </a:bodyPr>
          <a:lstStyle/>
          <a:p>
            <a:pPr marL="342900" indent="-342900">
              <a:lnSpc>
                <a:spcPct val="2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Text Mining:</a:t>
            </a:r>
            <a:r>
              <a:rPr lang="en-US" sz="2400" dirty="0">
                <a:solidFill>
                  <a:schemeClr val="bg1"/>
                </a:solidFill>
                <a:latin typeface="Times New Roman" panose="02020603050405020304" pitchFamily="18" charset="0"/>
                <a:cs typeface="Times New Roman" panose="02020603050405020304" pitchFamily="18" charset="0"/>
              </a:rPr>
              <a:t> The core operation for discovering textual patterns.</a:t>
            </a:r>
          </a:p>
          <a:p>
            <a:pPr marL="342900" indent="-342900">
              <a:lnSpc>
                <a:spcPct val="2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Summarization:</a:t>
            </a:r>
            <a:r>
              <a:rPr lang="en-US" sz="2400" dirty="0">
                <a:solidFill>
                  <a:schemeClr val="bg1"/>
                </a:solidFill>
                <a:latin typeface="Times New Roman" panose="02020603050405020304" pitchFamily="18" charset="0"/>
                <a:cs typeface="Times New Roman" panose="02020603050405020304" pitchFamily="18" charset="0"/>
              </a:rPr>
              <a:t> Aids in identifying main topics for summarization.</a:t>
            </a:r>
          </a:p>
          <a:p>
            <a:pPr marL="342900" indent="-342900">
              <a:lnSpc>
                <a:spcPct val="2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Text Classification:</a:t>
            </a:r>
            <a:r>
              <a:rPr lang="en-US" sz="2400" dirty="0">
                <a:solidFill>
                  <a:schemeClr val="bg1"/>
                </a:solidFill>
                <a:latin typeface="Times New Roman" panose="02020603050405020304" pitchFamily="18" charset="0"/>
                <a:cs typeface="Times New Roman" panose="02020603050405020304" pitchFamily="18" charset="0"/>
              </a:rPr>
              <a:t> Can be used as a preprocessing stage.</a:t>
            </a:r>
          </a:p>
          <a:p>
            <a:pPr marL="342900" indent="-342900">
              <a:lnSpc>
                <a:spcPct val="250000"/>
              </a:lnSpc>
              <a:buFont typeface="Wingdings" panose="05000000000000000000" pitchFamily="2" charset="2"/>
              <a:buChar char="Ø"/>
            </a:pPr>
            <a:r>
              <a:rPr lang="en-US" sz="2400" b="1" dirty="0">
                <a:solidFill>
                  <a:schemeClr val="bg1"/>
                </a:solidFill>
                <a:latin typeface="Times New Roman" panose="02020603050405020304" pitchFamily="18" charset="0"/>
                <a:cs typeface="Times New Roman" panose="02020603050405020304" pitchFamily="18" charset="0"/>
              </a:rPr>
              <a:t>Recommender Systems:</a:t>
            </a:r>
            <a:r>
              <a:rPr lang="en-US" sz="2400" dirty="0">
                <a:solidFill>
                  <a:schemeClr val="bg1"/>
                </a:solidFill>
                <a:latin typeface="Times New Roman" panose="02020603050405020304" pitchFamily="18" charset="0"/>
                <a:cs typeface="Times New Roman" panose="02020603050405020304" pitchFamily="18" charset="0"/>
              </a:rPr>
              <a:t> Creates user topic profiles.</a:t>
            </a:r>
          </a:p>
        </p:txBody>
      </p:sp>
    </p:spTree>
    <p:extLst>
      <p:ext uri="{BB962C8B-B14F-4D97-AF65-F5344CB8AC3E}">
        <p14:creationId xmlns:p14="http://schemas.microsoft.com/office/powerpoint/2010/main" val="1275267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0">
            <a:extLst>
              <a:ext uri="{FF2B5EF4-FFF2-40B4-BE49-F238E27FC236}">
                <a16:creationId xmlns:a16="http://schemas.microsoft.com/office/drawing/2014/main" id="{8516DB6B-DF2E-4232-A26D-1E217B580DED}"/>
              </a:ext>
            </a:extLst>
          </p:cNvPr>
          <p:cNvSpPr/>
          <p:nvPr/>
        </p:nvSpPr>
        <p:spPr>
          <a:xfrm>
            <a:off x="642032" y="637184"/>
            <a:ext cx="7244667" cy="582018"/>
          </a:xfrm>
          <a:prstGeom prst="rect">
            <a:avLst/>
          </a:prstGeom>
          <a:noFill/>
          <a:ln/>
        </p:spPr>
        <p:txBody>
          <a:bodyPr wrap="none" lIns="0" tIns="0" rIns="0" bIns="0" rtlCol="0" anchor="t"/>
          <a:lstStyle/>
          <a:p>
            <a:pPr algn="l">
              <a:lnSpc>
                <a:spcPts val="2750"/>
              </a:lnSpc>
            </a:pPr>
            <a:r>
              <a:rPr lang="en-US" sz="3200" b="1" dirty="0">
                <a:solidFill>
                  <a:srgbClr val="FFC000"/>
                </a:solidFill>
                <a:latin typeface="Times New Roman" panose="02020603050405020304" pitchFamily="18" charset="0"/>
                <a:cs typeface="Times New Roman" panose="02020603050405020304" pitchFamily="18" charset="0"/>
              </a:rPr>
              <a:t>The position of Topic Modeling in NLP</a:t>
            </a:r>
            <a:endParaRPr lang="en-US" sz="4400" dirty="0">
              <a:solidFill>
                <a:srgbClr val="FFC000"/>
              </a:solidFill>
              <a:latin typeface="Times New Roman" panose="02020603050405020304" pitchFamily="18" charset="0"/>
              <a:cs typeface="Times New Roman" panose="02020603050405020304" pitchFamily="18" charset="0"/>
            </a:endParaRPr>
          </a:p>
        </p:txBody>
      </p:sp>
      <p:pic>
        <p:nvPicPr>
          <p:cNvPr id="82" name="Image 1" descr="preencoded.png">
            <a:extLst>
              <a:ext uri="{FF2B5EF4-FFF2-40B4-BE49-F238E27FC236}">
                <a16:creationId xmlns:a16="http://schemas.microsoft.com/office/drawing/2014/main" id="{7809FE24-7CE7-4563-A463-B40A38E8C95A}"/>
              </a:ext>
            </a:extLst>
          </p:cNvPr>
          <p:cNvPicPr>
            <a:picLocks noChangeAspect="1"/>
          </p:cNvPicPr>
          <p:nvPr/>
        </p:nvPicPr>
        <p:blipFill>
          <a:blip r:embed="rId2"/>
          <a:stretch>
            <a:fillRect/>
          </a:stretch>
        </p:blipFill>
        <p:spPr>
          <a:xfrm>
            <a:off x="952500" y="1776261"/>
            <a:ext cx="11195823" cy="6109467"/>
          </a:xfrm>
          <a:prstGeom prst="rect">
            <a:avLst/>
          </a:prstGeom>
        </p:spPr>
      </p:pic>
      <p:sp>
        <p:nvSpPr>
          <p:cNvPr id="83" name="Text 4">
            <a:extLst>
              <a:ext uri="{FF2B5EF4-FFF2-40B4-BE49-F238E27FC236}">
                <a16:creationId xmlns:a16="http://schemas.microsoft.com/office/drawing/2014/main" id="{3C11DB9B-47AD-4F6F-A83B-86AAC33EDA62}"/>
              </a:ext>
            </a:extLst>
          </p:cNvPr>
          <p:cNvSpPr/>
          <p:nvPr/>
        </p:nvSpPr>
        <p:spPr>
          <a:xfrm>
            <a:off x="1167632" y="3130100"/>
            <a:ext cx="2996476" cy="374559"/>
          </a:xfrm>
          <a:prstGeom prst="rect">
            <a:avLst/>
          </a:prstGeom>
          <a:noFill/>
          <a:ln/>
        </p:spPr>
        <p:txBody>
          <a:bodyPr wrap="none" lIns="0" tIns="0" rIns="0" bIns="0" rtlCol="0" anchor="t"/>
          <a:lstStyle/>
          <a:p>
            <a:pPr algn="ctr" rtl="1">
              <a:lnSpc>
                <a:spcPts val="1650"/>
              </a:lnSpc>
            </a:pPr>
            <a:r>
              <a:rPr lang="en-US" b="1" dirty="0">
                <a:latin typeface="Times New Roman" panose="02020603050405020304" pitchFamily="18" charset="0"/>
                <a:cs typeface="Times New Roman" panose="02020603050405020304" pitchFamily="18" charset="0"/>
              </a:rPr>
              <a:t>Information retrieval</a:t>
            </a:r>
            <a:endParaRPr lang="en-US" sz="2400" dirty="0">
              <a:latin typeface="Times New Roman" panose="02020603050405020304" pitchFamily="18" charset="0"/>
              <a:cs typeface="Times New Roman" panose="02020603050405020304" pitchFamily="18" charset="0"/>
            </a:endParaRPr>
          </a:p>
        </p:txBody>
      </p:sp>
      <p:sp>
        <p:nvSpPr>
          <p:cNvPr id="84" name="Text 5">
            <a:extLst>
              <a:ext uri="{FF2B5EF4-FFF2-40B4-BE49-F238E27FC236}">
                <a16:creationId xmlns:a16="http://schemas.microsoft.com/office/drawing/2014/main" id="{61CDCE51-6554-45E8-9696-EF79AF33A174}"/>
              </a:ext>
            </a:extLst>
          </p:cNvPr>
          <p:cNvSpPr/>
          <p:nvPr/>
        </p:nvSpPr>
        <p:spPr>
          <a:xfrm>
            <a:off x="1027178" y="3513598"/>
            <a:ext cx="3302783" cy="299647"/>
          </a:xfrm>
          <a:prstGeom prst="rect">
            <a:avLst/>
          </a:prstGeom>
          <a:noFill/>
          <a:ln/>
        </p:spPr>
        <p:txBody>
          <a:bodyPr wrap="none" lIns="0" tIns="0" rIns="0" bIns="0" rtlCol="0" anchor="t"/>
          <a:lstStyle/>
          <a:p>
            <a:pPr algn="ctr" rtl="1">
              <a:lnSpc>
                <a:spcPts val="1350"/>
              </a:lnSpc>
            </a:pPr>
            <a:r>
              <a:rPr lang="en-US" dirty="0">
                <a:latin typeface="Times New Roman" panose="02020603050405020304" pitchFamily="18" charset="0"/>
                <a:cs typeface="Times New Roman" panose="02020603050405020304" pitchFamily="18" charset="0"/>
              </a:rPr>
              <a:t>Search and retrieval of texts</a:t>
            </a:r>
            <a:endParaRPr lang="en-US" sz="1600" dirty="0">
              <a:latin typeface="Times New Roman" panose="02020603050405020304" pitchFamily="18" charset="0"/>
              <a:cs typeface="Times New Roman" panose="02020603050405020304" pitchFamily="18" charset="0"/>
            </a:endParaRPr>
          </a:p>
        </p:txBody>
      </p:sp>
      <p:sp>
        <p:nvSpPr>
          <p:cNvPr id="85" name="Text 2">
            <a:extLst>
              <a:ext uri="{FF2B5EF4-FFF2-40B4-BE49-F238E27FC236}">
                <a16:creationId xmlns:a16="http://schemas.microsoft.com/office/drawing/2014/main" id="{8BC51A12-1FA3-4C64-B44D-A1B9AC157B6F}"/>
              </a:ext>
            </a:extLst>
          </p:cNvPr>
          <p:cNvSpPr/>
          <p:nvPr/>
        </p:nvSpPr>
        <p:spPr>
          <a:xfrm>
            <a:off x="5113428" y="4356896"/>
            <a:ext cx="2863299" cy="374559"/>
          </a:xfrm>
          <a:prstGeom prst="rect">
            <a:avLst/>
          </a:prstGeom>
          <a:noFill/>
          <a:ln/>
        </p:spPr>
        <p:txBody>
          <a:bodyPr wrap="none" lIns="0" tIns="0" rIns="0" bIns="0" rtlCol="0" anchor="t"/>
          <a:lstStyle/>
          <a:p>
            <a:pPr marL="0" indent="0" algn="ctr">
              <a:lnSpc>
                <a:spcPts val="1650"/>
              </a:lnSpc>
              <a:buNone/>
            </a:pPr>
            <a:r>
              <a:rPr lang="en-US" sz="2800" b="1" dirty="0">
                <a:solidFill>
                  <a:srgbClr val="000000"/>
                </a:solidFill>
                <a:latin typeface="Times New Roman" panose="02020603050405020304" pitchFamily="18" charset="0"/>
                <a:ea typeface="Bricolage Grotesque Extra Bold" pitchFamily="34" charset="-122"/>
                <a:cs typeface="Times New Roman" panose="02020603050405020304" pitchFamily="18" charset="0"/>
              </a:rPr>
              <a:t>Topic Modeling</a:t>
            </a:r>
            <a:endParaRPr lang="en-US" sz="2800" b="1" dirty="0">
              <a:latin typeface="Times New Roman" panose="02020603050405020304" pitchFamily="18" charset="0"/>
              <a:cs typeface="Times New Roman" panose="02020603050405020304" pitchFamily="18" charset="0"/>
            </a:endParaRPr>
          </a:p>
        </p:txBody>
      </p:sp>
      <p:sp>
        <p:nvSpPr>
          <p:cNvPr id="86" name="Text 3">
            <a:extLst>
              <a:ext uri="{FF2B5EF4-FFF2-40B4-BE49-F238E27FC236}">
                <a16:creationId xmlns:a16="http://schemas.microsoft.com/office/drawing/2014/main" id="{0E17BEF9-1196-4F84-8D80-B1ED77729394}"/>
              </a:ext>
            </a:extLst>
          </p:cNvPr>
          <p:cNvSpPr/>
          <p:nvPr/>
        </p:nvSpPr>
        <p:spPr>
          <a:xfrm>
            <a:off x="5113428" y="4904418"/>
            <a:ext cx="2863299" cy="589441"/>
          </a:xfrm>
          <a:prstGeom prst="rect">
            <a:avLst/>
          </a:prstGeom>
          <a:noFill/>
          <a:ln/>
        </p:spPr>
        <p:txBody>
          <a:bodyPr wrap="none" lIns="0" tIns="0" rIns="0" bIns="0" rtlCol="0" anchor="t"/>
          <a:lstStyle/>
          <a:p>
            <a:pPr algn="ctr" rtl="1">
              <a:lnSpc>
                <a:spcPts val="1350"/>
              </a:lnSpc>
            </a:pPr>
            <a:r>
              <a:rPr lang="en-US" sz="2000" b="1" dirty="0">
                <a:latin typeface="Times New Roman" panose="02020603050405020304" pitchFamily="18" charset="0"/>
                <a:cs typeface="Times New Roman" panose="02020603050405020304" pitchFamily="18" charset="0"/>
              </a:rPr>
              <a:t>Center for semantic </a:t>
            </a:r>
            <a:endParaRPr lang="fa-IR" sz="2000" b="1" dirty="0">
              <a:latin typeface="Times New Roman" panose="02020603050405020304" pitchFamily="18" charset="0"/>
              <a:cs typeface="Times New Roman" panose="02020603050405020304" pitchFamily="18" charset="0"/>
            </a:endParaRPr>
          </a:p>
          <a:p>
            <a:pPr algn="ctr" rtl="1">
              <a:lnSpc>
                <a:spcPts val="1350"/>
              </a:lnSpc>
            </a:pPr>
            <a:r>
              <a:rPr lang="en-US" sz="2000" b="1" dirty="0">
                <a:latin typeface="Times New Roman" panose="02020603050405020304" pitchFamily="18" charset="0"/>
                <a:cs typeface="Times New Roman" panose="02020603050405020304" pitchFamily="18" charset="0"/>
              </a:rPr>
              <a:t>understanding and clustering</a:t>
            </a:r>
            <a:endParaRPr lang="en-US" b="1" dirty="0">
              <a:latin typeface="Times New Roman" panose="02020603050405020304" pitchFamily="18" charset="0"/>
              <a:cs typeface="Times New Roman" panose="02020603050405020304" pitchFamily="18" charset="0"/>
            </a:endParaRPr>
          </a:p>
        </p:txBody>
      </p:sp>
      <p:sp>
        <p:nvSpPr>
          <p:cNvPr id="87" name="Text 10">
            <a:extLst>
              <a:ext uri="{FF2B5EF4-FFF2-40B4-BE49-F238E27FC236}">
                <a16:creationId xmlns:a16="http://schemas.microsoft.com/office/drawing/2014/main" id="{6895417F-7D2B-4FF0-BF59-6366E863E422}"/>
              </a:ext>
            </a:extLst>
          </p:cNvPr>
          <p:cNvSpPr/>
          <p:nvPr/>
        </p:nvSpPr>
        <p:spPr>
          <a:xfrm>
            <a:off x="1579862" y="6533375"/>
            <a:ext cx="2996476" cy="374559"/>
          </a:xfrm>
          <a:prstGeom prst="rect">
            <a:avLst/>
          </a:prstGeom>
          <a:noFill/>
          <a:ln/>
        </p:spPr>
        <p:txBody>
          <a:bodyPr wrap="none" lIns="0" tIns="0" rIns="0" bIns="0" rtlCol="0" anchor="t"/>
          <a:lstStyle/>
          <a:p>
            <a:pPr algn="ctr" rtl="1">
              <a:lnSpc>
                <a:spcPts val="1650"/>
              </a:lnSpc>
            </a:pPr>
            <a:r>
              <a:rPr lang="en-US" b="1" dirty="0">
                <a:latin typeface="Times New Roman" panose="02020603050405020304" pitchFamily="18" charset="0"/>
                <a:cs typeface="Times New Roman" panose="02020603050405020304" pitchFamily="18" charset="0"/>
              </a:rPr>
              <a:t>Summarization</a:t>
            </a:r>
            <a:endParaRPr lang="en-US" sz="2400" dirty="0">
              <a:latin typeface="Times New Roman" panose="02020603050405020304" pitchFamily="18" charset="0"/>
              <a:cs typeface="Times New Roman" panose="02020603050405020304" pitchFamily="18" charset="0"/>
            </a:endParaRPr>
          </a:p>
        </p:txBody>
      </p:sp>
      <p:sp>
        <p:nvSpPr>
          <p:cNvPr id="88" name="Text 11">
            <a:extLst>
              <a:ext uri="{FF2B5EF4-FFF2-40B4-BE49-F238E27FC236}">
                <a16:creationId xmlns:a16="http://schemas.microsoft.com/office/drawing/2014/main" id="{774CC807-7EA0-4A50-88F8-FB14E028FCBD}"/>
              </a:ext>
            </a:extLst>
          </p:cNvPr>
          <p:cNvSpPr/>
          <p:nvPr/>
        </p:nvSpPr>
        <p:spPr>
          <a:xfrm>
            <a:off x="1426708" y="7014476"/>
            <a:ext cx="3302783" cy="299648"/>
          </a:xfrm>
          <a:prstGeom prst="rect">
            <a:avLst/>
          </a:prstGeom>
          <a:noFill/>
          <a:ln/>
        </p:spPr>
        <p:txBody>
          <a:bodyPr wrap="none" lIns="0" tIns="0" rIns="0" bIns="0" rtlCol="0" anchor="t"/>
          <a:lstStyle/>
          <a:p>
            <a:pPr algn="ctr" rtl="1">
              <a:lnSpc>
                <a:spcPts val="1350"/>
              </a:lnSpc>
            </a:pPr>
            <a:r>
              <a:rPr lang="en-US" dirty="0">
                <a:latin typeface="Times New Roman" panose="02020603050405020304" pitchFamily="18" charset="0"/>
                <a:cs typeface="Times New Roman" panose="02020603050405020304" pitchFamily="18" charset="0"/>
              </a:rPr>
              <a:t>Generating concise summaries</a:t>
            </a:r>
            <a:endParaRPr lang="en-US" sz="1600" dirty="0">
              <a:latin typeface="Times New Roman" panose="02020603050405020304" pitchFamily="18" charset="0"/>
              <a:cs typeface="Times New Roman" panose="02020603050405020304" pitchFamily="18" charset="0"/>
            </a:endParaRPr>
          </a:p>
        </p:txBody>
      </p:sp>
      <p:sp>
        <p:nvSpPr>
          <p:cNvPr id="89" name="Text 6">
            <a:extLst>
              <a:ext uri="{FF2B5EF4-FFF2-40B4-BE49-F238E27FC236}">
                <a16:creationId xmlns:a16="http://schemas.microsoft.com/office/drawing/2014/main" id="{12FFEE83-F05C-4644-B323-FB1157959A7A}"/>
              </a:ext>
            </a:extLst>
          </p:cNvPr>
          <p:cNvSpPr/>
          <p:nvPr/>
        </p:nvSpPr>
        <p:spPr>
          <a:xfrm>
            <a:off x="8757724" y="6138814"/>
            <a:ext cx="2996476" cy="374559"/>
          </a:xfrm>
          <a:prstGeom prst="rect">
            <a:avLst/>
          </a:prstGeom>
          <a:noFill/>
          <a:ln/>
        </p:spPr>
        <p:txBody>
          <a:bodyPr wrap="none" lIns="0" tIns="0" rIns="0" bIns="0" rtlCol="0" anchor="t"/>
          <a:lstStyle/>
          <a:p>
            <a:pPr algn="ctr" rtl="1">
              <a:lnSpc>
                <a:spcPts val="1650"/>
              </a:lnSpc>
            </a:pPr>
            <a:r>
              <a:rPr lang="en-US" b="1" dirty="0">
                <a:latin typeface="Times New Roman" panose="02020603050405020304" pitchFamily="18" charset="0"/>
                <a:cs typeface="Times New Roman" panose="02020603050405020304" pitchFamily="18" charset="0"/>
              </a:rPr>
              <a:t>Text categorization</a:t>
            </a:r>
            <a:endParaRPr lang="en-US" sz="2400" dirty="0">
              <a:latin typeface="Times New Roman" panose="02020603050405020304" pitchFamily="18" charset="0"/>
              <a:cs typeface="Times New Roman" panose="02020603050405020304" pitchFamily="18" charset="0"/>
            </a:endParaRPr>
          </a:p>
        </p:txBody>
      </p:sp>
      <p:sp>
        <p:nvSpPr>
          <p:cNvPr id="90" name="Text 7">
            <a:extLst>
              <a:ext uri="{FF2B5EF4-FFF2-40B4-BE49-F238E27FC236}">
                <a16:creationId xmlns:a16="http://schemas.microsoft.com/office/drawing/2014/main" id="{07C67110-47FB-4F50-A47D-0C3888FE95CF}"/>
              </a:ext>
            </a:extLst>
          </p:cNvPr>
          <p:cNvSpPr/>
          <p:nvPr/>
        </p:nvSpPr>
        <p:spPr>
          <a:xfrm>
            <a:off x="8627711" y="6621409"/>
            <a:ext cx="3302783" cy="299648"/>
          </a:xfrm>
          <a:prstGeom prst="rect">
            <a:avLst/>
          </a:prstGeom>
          <a:noFill/>
          <a:ln/>
        </p:spPr>
        <p:txBody>
          <a:bodyPr wrap="none" lIns="0" tIns="0" rIns="0" bIns="0" rtlCol="0" anchor="t"/>
          <a:lstStyle/>
          <a:p>
            <a:pPr algn="ctr" rtl="1">
              <a:lnSpc>
                <a:spcPts val="1350"/>
              </a:lnSpc>
            </a:pPr>
            <a:r>
              <a:rPr lang="en-US" dirty="0">
                <a:latin typeface="Times New Roman" panose="02020603050405020304" pitchFamily="18" charset="0"/>
                <a:cs typeface="Times New Roman" panose="02020603050405020304" pitchFamily="18" charset="0"/>
              </a:rPr>
              <a:t>Assigning labels and categories</a:t>
            </a:r>
            <a:endParaRPr lang="en-US" sz="1600" dirty="0">
              <a:latin typeface="Times New Roman" panose="02020603050405020304" pitchFamily="18" charset="0"/>
              <a:cs typeface="Times New Roman" panose="02020603050405020304" pitchFamily="18" charset="0"/>
            </a:endParaRPr>
          </a:p>
        </p:txBody>
      </p:sp>
      <p:sp>
        <p:nvSpPr>
          <p:cNvPr id="91" name="Text 8">
            <a:extLst>
              <a:ext uri="{FF2B5EF4-FFF2-40B4-BE49-F238E27FC236}">
                <a16:creationId xmlns:a16="http://schemas.microsoft.com/office/drawing/2014/main" id="{1756F2D2-6F29-436A-95E4-3907AC4C6E47}"/>
              </a:ext>
            </a:extLst>
          </p:cNvPr>
          <p:cNvSpPr/>
          <p:nvPr/>
        </p:nvSpPr>
        <p:spPr>
          <a:xfrm>
            <a:off x="8604933" y="2442828"/>
            <a:ext cx="2996476" cy="374559"/>
          </a:xfrm>
          <a:prstGeom prst="rect">
            <a:avLst/>
          </a:prstGeom>
          <a:noFill/>
          <a:ln/>
        </p:spPr>
        <p:txBody>
          <a:bodyPr wrap="none" lIns="0" tIns="0" rIns="0" bIns="0" rtlCol="0" anchor="t"/>
          <a:lstStyle/>
          <a:p>
            <a:pPr algn="ctr" rtl="1">
              <a:lnSpc>
                <a:spcPts val="1650"/>
              </a:lnSpc>
            </a:pPr>
            <a:r>
              <a:rPr lang="en-US" b="1" dirty="0">
                <a:latin typeface="Times New Roman" panose="02020603050405020304" pitchFamily="18" charset="0"/>
                <a:cs typeface="Times New Roman" panose="02020603050405020304" pitchFamily="18" charset="0"/>
              </a:rPr>
              <a:t>How to and instruction</a:t>
            </a:r>
            <a:endParaRPr lang="en-US" sz="2400" dirty="0">
              <a:latin typeface="Times New Roman" panose="02020603050405020304" pitchFamily="18" charset="0"/>
              <a:cs typeface="Times New Roman" panose="02020603050405020304" pitchFamily="18" charset="0"/>
            </a:endParaRPr>
          </a:p>
        </p:txBody>
      </p:sp>
      <p:sp>
        <p:nvSpPr>
          <p:cNvPr id="92" name="Text 9">
            <a:extLst>
              <a:ext uri="{FF2B5EF4-FFF2-40B4-BE49-F238E27FC236}">
                <a16:creationId xmlns:a16="http://schemas.microsoft.com/office/drawing/2014/main" id="{682460D4-4F9B-402D-87A8-C85074FF8A6C}"/>
              </a:ext>
            </a:extLst>
          </p:cNvPr>
          <p:cNvSpPr/>
          <p:nvPr/>
        </p:nvSpPr>
        <p:spPr>
          <a:xfrm>
            <a:off x="8451418" y="2980276"/>
            <a:ext cx="3302782" cy="299647"/>
          </a:xfrm>
          <a:prstGeom prst="rect">
            <a:avLst/>
          </a:prstGeom>
          <a:noFill/>
          <a:ln/>
        </p:spPr>
        <p:txBody>
          <a:bodyPr wrap="none" lIns="0" tIns="0" rIns="0" bIns="0" rtlCol="0" anchor="t"/>
          <a:lstStyle/>
          <a:p>
            <a:pPr algn="ctr" rtl="1">
              <a:lnSpc>
                <a:spcPts val="1350"/>
              </a:lnSpc>
            </a:pPr>
            <a:r>
              <a:rPr lang="en-US" dirty="0">
                <a:latin typeface="Times New Roman" panose="02020603050405020304" pitchFamily="18" charset="0"/>
                <a:cs typeface="Times New Roman" panose="02020603050405020304" pitchFamily="18" charset="0"/>
              </a:rPr>
              <a:t>Sentence structure analysis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2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241299" y="326311"/>
            <a:ext cx="4365863" cy="569476"/>
          </a:xfrm>
          <a:prstGeom prst="rect">
            <a:avLst/>
          </a:prstGeom>
          <a:noFill/>
          <a:ln/>
        </p:spPr>
        <p:txBody>
          <a:bodyPr wrap="none" lIns="0" tIns="0" rIns="0" bIns="0" rtlCol="0" anchor="t"/>
          <a:lstStyle/>
          <a:p>
            <a:pPr algn="l">
              <a:lnSpc>
                <a:spcPts val="4450"/>
              </a:lnSpc>
            </a:pPr>
            <a:r>
              <a:rPr lang="en-US" sz="2800" b="1" dirty="0">
                <a:solidFill>
                  <a:srgbClr val="FFC000"/>
                </a:solidFill>
                <a:latin typeface="Times New Roman" panose="02020603050405020304" pitchFamily="18" charset="0"/>
                <a:cs typeface="Times New Roman" panose="02020603050405020304" pitchFamily="18" charset="0"/>
              </a:rPr>
              <a:t>A look at leading models</a:t>
            </a:r>
            <a:endParaRPr lang="en-US" sz="4400" dirty="0">
              <a:solidFill>
                <a:srgbClr val="FFC000"/>
              </a:solidFill>
              <a:latin typeface="Times New Roman" panose="02020603050405020304" pitchFamily="18" charset="0"/>
              <a:cs typeface="Times New Roman" panose="02020603050405020304" pitchFamily="18" charset="0"/>
            </a:endParaRPr>
          </a:p>
        </p:txBody>
      </p:sp>
      <p:sp>
        <p:nvSpPr>
          <p:cNvPr id="4" name="Text 1"/>
          <p:cNvSpPr/>
          <p:nvPr/>
        </p:nvSpPr>
        <p:spPr>
          <a:xfrm>
            <a:off x="140058" y="1246108"/>
            <a:ext cx="9230360" cy="583168"/>
          </a:xfrm>
          <a:prstGeom prst="rect">
            <a:avLst/>
          </a:prstGeom>
          <a:noFill/>
          <a:ln/>
        </p:spPr>
        <p:txBody>
          <a:bodyPr wrap="square" lIns="0" tIns="0" rIns="0" bIns="0" rtlCol="0" anchor="t"/>
          <a:lstStyle/>
          <a:p>
            <a:pPr algn="l">
              <a:lnSpc>
                <a:spcPts val="2250"/>
              </a:lnSpc>
            </a:pPr>
            <a:r>
              <a:rPr lang="en-US" dirty="0">
                <a:solidFill>
                  <a:schemeClr val="bg1"/>
                </a:solidFill>
                <a:latin typeface="Times New Roman" panose="02020603050405020304" pitchFamily="18" charset="0"/>
                <a:cs typeface="Times New Roman" panose="02020603050405020304" pitchFamily="18" charset="0"/>
              </a:rPr>
              <a:t>This field has witnessed the development of advanced models, each offering distinct approaches to topic discovery.</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637937" y="2135148"/>
            <a:ext cx="7868126" cy="1924764"/>
          </a:xfrm>
          <a:prstGeom prst="rect">
            <a:avLst/>
          </a:prstGeom>
        </p:spPr>
      </p:pic>
      <p:sp>
        <p:nvSpPr>
          <p:cNvPr id="6" name="Text 2"/>
          <p:cNvSpPr/>
          <p:nvPr/>
        </p:nvSpPr>
        <p:spPr>
          <a:xfrm>
            <a:off x="820104" y="2289214"/>
            <a:ext cx="3066693" cy="284798"/>
          </a:xfrm>
          <a:prstGeom prst="rect">
            <a:avLst/>
          </a:prstGeom>
          <a:noFill/>
          <a:ln/>
        </p:spPr>
        <p:txBody>
          <a:bodyPr wrap="none" lIns="0" tIns="0" rIns="0" bIns="0" rtlCol="0" anchor="t"/>
          <a:lstStyle/>
          <a:p>
            <a:pPr marL="0" indent="0" algn="l">
              <a:lnSpc>
                <a:spcPts val="2200"/>
              </a:lnSpc>
              <a:buNone/>
            </a:pPr>
            <a:r>
              <a:rPr lang="en-US" sz="1750" b="1" dirty="0">
                <a:solidFill>
                  <a:srgbClr val="00B0F0"/>
                </a:solidFill>
                <a:latin typeface="Times New Roman" panose="02020603050405020304" pitchFamily="18" charset="0"/>
                <a:ea typeface="Bricolage Grotesque Extra Bold" pitchFamily="34" charset="-122"/>
                <a:cs typeface="Times New Roman" panose="02020603050405020304" pitchFamily="18" charset="0"/>
              </a:rPr>
              <a:t>BER</a:t>
            </a:r>
            <a:r>
              <a:rPr lang="fa-IR" sz="1750" b="1" dirty="0">
                <a:solidFill>
                  <a:srgbClr val="00B0F0"/>
                </a:solidFill>
                <a:latin typeface="Times New Roman" panose="02020603050405020304" pitchFamily="18" charset="0"/>
                <a:ea typeface="Bricolage Grotesque Extra Bold" pitchFamily="34" charset="-122"/>
                <a:cs typeface="Times New Roman" panose="02020603050405020304" pitchFamily="18" charset="0"/>
              </a:rPr>
              <a:t> </a:t>
            </a:r>
            <a:r>
              <a:rPr lang="en-US" sz="1750" b="1" dirty="0">
                <a:solidFill>
                  <a:srgbClr val="00B0F0"/>
                </a:solidFill>
                <a:latin typeface="Times New Roman" panose="02020603050405020304" pitchFamily="18" charset="0"/>
                <a:ea typeface="Bricolage Grotesque Extra Bold" pitchFamily="34" charset="-122"/>
                <a:cs typeface="Times New Roman" panose="02020603050405020304" pitchFamily="18" charset="0"/>
              </a:rPr>
              <a:t>Topic</a:t>
            </a:r>
            <a:endParaRPr lang="en-US" sz="1750" dirty="0">
              <a:solidFill>
                <a:srgbClr val="00B0F0"/>
              </a:solidFill>
              <a:latin typeface="Times New Roman" panose="02020603050405020304" pitchFamily="18" charset="0"/>
              <a:cs typeface="Times New Roman" panose="02020603050405020304" pitchFamily="18" charset="0"/>
            </a:endParaRPr>
          </a:p>
        </p:txBody>
      </p:sp>
      <p:sp>
        <p:nvSpPr>
          <p:cNvPr id="7" name="Text 3"/>
          <p:cNvSpPr/>
          <p:nvPr/>
        </p:nvSpPr>
        <p:spPr>
          <a:xfrm>
            <a:off x="745132" y="2574012"/>
            <a:ext cx="7503795" cy="1288734"/>
          </a:xfrm>
          <a:prstGeom prst="rect">
            <a:avLst/>
          </a:prstGeom>
          <a:noFill/>
          <a:ln/>
        </p:spPr>
        <p:txBody>
          <a:bodyPr wrap="square" lIns="0" tIns="0" rIns="0" bIns="0" rtlCol="0" anchor="t"/>
          <a:lstStyle/>
          <a:p>
            <a:pPr algn="l">
              <a:lnSpc>
                <a:spcPct val="150000"/>
              </a:lnSpc>
            </a:pPr>
            <a:r>
              <a:rPr lang="en-US" dirty="0">
                <a:solidFill>
                  <a:schemeClr val="bg1"/>
                </a:solidFill>
                <a:latin typeface="Times New Roman" panose="02020603050405020304" pitchFamily="18" charset="0"/>
                <a:cs typeface="Times New Roman" panose="02020603050405020304" pitchFamily="18" charset="0"/>
              </a:rPr>
              <a:t>A pipeline consisting of a Transformer Encoder (BERT), dimensionality reduction (UMAP), clustering (HDBSCAN), and topic representation (c-TF-IDF). Highly efficient and widely used.</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601065" y="4059912"/>
            <a:ext cx="7868126" cy="1930123"/>
          </a:xfrm>
          <a:prstGeom prst="rect">
            <a:avLst/>
          </a:prstGeom>
        </p:spPr>
      </p:pic>
      <p:sp>
        <p:nvSpPr>
          <p:cNvPr id="9" name="Text 4"/>
          <p:cNvSpPr/>
          <p:nvPr/>
        </p:nvSpPr>
        <p:spPr>
          <a:xfrm>
            <a:off x="745132" y="4344710"/>
            <a:ext cx="3935135" cy="284798"/>
          </a:xfrm>
          <a:prstGeom prst="rect">
            <a:avLst/>
          </a:prstGeom>
          <a:noFill/>
          <a:ln/>
        </p:spPr>
        <p:txBody>
          <a:bodyPr wrap="none" lIns="0" tIns="0" rIns="0" bIns="0" rtlCol="0" anchor="t"/>
          <a:lstStyle/>
          <a:p>
            <a:pPr marL="0" indent="0" algn="l">
              <a:lnSpc>
                <a:spcPts val="2200"/>
              </a:lnSpc>
              <a:buNone/>
            </a:pPr>
            <a:r>
              <a:rPr lang="en-US" sz="1750" b="1" dirty="0">
                <a:solidFill>
                  <a:srgbClr val="00B0F0"/>
                </a:solidFill>
                <a:latin typeface="Times New Roman" panose="02020603050405020304" pitchFamily="18" charset="0"/>
                <a:ea typeface="Bricolage Grotesque Extra Bold" pitchFamily="34" charset="-122"/>
                <a:cs typeface="Times New Roman" panose="02020603050405020304" pitchFamily="18" charset="0"/>
              </a:rPr>
              <a:t>Neural Topic Models + Transformer</a:t>
            </a:r>
            <a:endParaRPr lang="en-US" sz="1750" dirty="0">
              <a:solidFill>
                <a:srgbClr val="00B0F0"/>
              </a:solidFill>
              <a:latin typeface="Times New Roman" panose="02020603050405020304" pitchFamily="18" charset="0"/>
              <a:cs typeface="Times New Roman" panose="02020603050405020304" pitchFamily="18" charset="0"/>
            </a:endParaRPr>
          </a:p>
        </p:txBody>
      </p:sp>
      <p:sp>
        <p:nvSpPr>
          <p:cNvPr id="10" name="Text 5"/>
          <p:cNvSpPr/>
          <p:nvPr/>
        </p:nvSpPr>
        <p:spPr>
          <a:xfrm>
            <a:off x="745132" y="4652604"/>
            <a:ext cx="7724059" cy="1080889"/>
          </a:xfrm>
          <a:prstGeom prst="rect">
            <a:avLst/>
          </a:prstGeom>
          <a:noFill/>
          <a:ln/>
        </p:spPr>
        <p:txBody>
          <a:bodyPr wrap="square" lIns="0" tIns="0" rIns="0" bIns="0" rtlCol="0" anchor="t"/>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Models such as CTM (Contextualized Topic Models) and Top2Vec, which combine the power of neural networks and transformers.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6"/>
          <p:cNvSpPr/>
          <p:nvPr/>
        </p:nvSpPr>
        <p:spPr>
          <a:xfrm>
            <a:off x="637937" y="5813009"/>
            <a:ext cx="3645575" cy="455652"/>
          </a:xfrm>
          <a:prstGeom prst="rect">
            <a:avLst/>
          </a:prstGeom>
          <a:noFill/>
          <a:ln/>
        </p:spPr>
        <p:txBody>
          <a:bodyPr wrap="none" lIns="0" tIns="0" rIns="0" bIns="0" rtlCol="0" anchor="t"/>
          <a:lstStyle/>
          <a:p>
            <a:pPr algn="l">
              <a:lnSpc>
                <a:spcPts val="3550"/>
              </a:lnSpc>
            </a:pPr>
            <a:r>
              <a:rPr lang="en-US" sz="2400" b="1" dirty="0">
                <a:solidFill>
                  <a:schemeClr val="bg1"/>
                </a:solidFill>
                <a:latin typeface="Times New Roman" panose="02020603050405020304" pitchFamily="18" charset="0"/>
                <a:cs typeface="Times New Roman" panose="02020603050405020304" pitchFamily="18" charset="0"/>
              </a:rPr>
              <a:t>Conceptual Summary</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12" name="Text 7"/>
          <p:cNvSpPr/>
          <p:nvPr/>
        </p:nvSpPr>
        <p:spPr>
          <a:xfrm>
            <a:off x="820104" y="6440566"/>
            <a:ext cx="7837764" cy="1636633"/>
          </a:xfrm>
          <a:prstGeom prst="rect">
            <a:avLst/>
          </a:prstGeom>
          <a:noFill/>
          <a:ln/>
        </p:spPr>
        <p:txBody>
          <a:bodyPr wrap="square" lIns="0" tIns="0" rIns="0" bIns="0" rtlCol="0" anchor="t"/>
          <a:lstStyle/>
          <a:p>
            <a:pPr algn="just">
              <a:lnSpc>
                <a:spcPct val="150000"/>
              </a:lnSpc>
            </a:pPr>
            <a:r>
              <a:rPr lang="en-US" b="1" dirty="0">
                <a:solidFill>
                  <a:schemeClr val="bg1"/>
                </a:solidFill>
                <a:latin typeface="Times New Roman" panose="02020603050405020304" pitchFamily="18" charset="0"/>
                <a:cs typeface="Times New Roman" panose="02020603050405020304" pitchFamily="18" charset="0"/>
              </a:rPr>
              <a:t>Transformer-based Topic Modeling</a:t>
            </a:r>
            <a:r>
              <a:rPr lang="en-US" dirty="0">
                <a:solidFill>
                  <a:schemeClr val="bg1"/>
                </a:solidFill>
                <a:latin typeface="Times New Roman" panose="02020603050405020304" pitchFamily="18" charset="0"/>
                <a:cs typeface="Times New Roman" panose="02020603050405020304" pitchFamily="18" charset="0"/>
              </a:rPr>
              <a:t> represents a new generation of topic discovery models. By leveraging the semantic understanding power of transformers, it enables </a:t>
            </a:r>
            <a:r>
              <a:rPr lang="en-US" b="1" dirty="0">
                <a:solidFill>
                  <a:schemeClr val="bg1"/>
                </a:solidFill>
                <a:latin typeface="Times New Roman" panose="02020603050405020304" pitchFamily="18" charset="0"/>
                <a:cs typeface="Times New Roman" panose="02020603050405020304" pitchFamily="18" charset="0"/>
              </a:rPr>
              <a:t>accurate, scalable, and interpretable extraction of topics</a:t>
            </a:r>
            <a:r>
              <a:rPr lang="en-US" dirty="0">
                <a:solidFill>
                  <a:schemeClr val="bg1"/>
                </a:solidFill>
                <a:latin typeface="Times New Roman" panose="02020603050405020304" pitchFamily="18" charset="0"/>
                <a:cs typeface="Times New Roman" panose="02020603050405020304" pitchFamily="18" charset="0"/>
              </a:rPr>
              <a:t> from complex textual data.</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3" name="Shape 8"/>
          <p:cNvSpPr/>
          <p:nvPr/>
        </p:nvSpPr>
        <p:spPr>
          <a:xfrm>
            <a:off x="637937" y="6643767"/>
            <a:ext cx="22860" cy="1284803"/>
          </a:xfrm>
          <a:prstGeom prst="rect">
            <a:avLst/>
          </a:prstGeom>
          <a:solidFill>
            <a:srgbClr val="EEAEF6"/>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4C1F5F70-DE8C-4118-B51C-D2C3BA296F23}"/>
              </a:ext>
            </a:extLst>
          </p:cNvPr>
          <p:cNvSpPr/>
          <p:nvPr/>
        </p:nvSpPr>
        <p:spPr>
          <a:xfrm>
            <a:off x="263462" y="448504"/>
            <a:ext cx="5699164" cy="582018"/>
          </a:xfrm>
          <a:prstGeom prst="rect">
            <a:avLst/>
          </a:prstGeom>
          <a:noFill/>
          <a:ln/>
        </p:spPr>
        <p:txBody>
          <a:bodyPr wrap="none" lIns="0" tIns="0" rIns="0" bIns="0" rtlCol="0" anchor="t"/>
          <a:lstStyle/>
          <a:p>
            <a:pPr algn="l">
              <a:lnSpc>
                <a:spcPts val="2750"/>
              </a:lnSpc>
            </a:pPr>
            <a:r>
              <a:rPr lang="en-US" sz="3200" b="1" dirty="0">
                <a:solidFill>
                  <a:srgbClr val="FFC000"/>
                </a:solidFill>
                <a:latin typeface="Times New Roman" panose="02020603050405020304" pitchFamily="18" charset="0"/>
                <a:cs typeface="Times New Roman" panose="02020603050405020304" pitchFamily="18" charset="0"/>
              </a:rPr>
              <a:t>Literature review</a:t>
            </a:r>
            <a:endParaRPr lang="en-US" sz="4400" dirty="0">
              <a:solidFill>
                <a:srgbClr val="FFC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07CE000-3B8A-45DF-AD38-86EEB4B2C800}"/>
              </a:ext>
            </a:extLst>
          </p:cNvPr>
          <p:cNvPicPr>
            <a:picLocks noChangeAspect="1"/>
          </p:cNvPicPr>
          <p:nvPr/>
        </p:nvPicPr>
        <p:blipFill>
          <a:blip r:embed="rId2"/>
          <a:stretch>
            <a:fillRect/>
          </a:stretch>
        </p:blipFill>
        <p:spPr>
          <a:xfrm>
            <a:off x="4159932" y="448504"/>
            <a:ext cx="3605387" cy="3324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3A956385-C5BD-489F-B9FE-96E7A7294BD2}"/>
              </a:ext>
            </a:extLst>
          </p:cNvPr>
          <p:cNvPicPr>
            <a:picLocks noChangeAspect="1"/>
          </p:cNvPicPr>
          <p:nvPr/>
        </p:nvPicPr>
        <p:blipFill>
          <a:blip r:embed="rId3"/>
          <a:stretch>
            <a:fillRect/>
          </a:stretch>
        </p:blipFill>
        <p:spPr>
          <a:xfrm>
            <a:off x="8768226" y="97269"/>
            <a:ext cx="3953520" cy="3179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B9B8695-EF75-4021-A33F-AA10C901BCAC}"/>
              </a:ext>
            </a:extLst>
          </p:cNvPr>
          <p:cNvPicPr>
            <a:picLocks noChangeAspect="1"/>
          </p:cNvPicPr>
          <p:nvPr/>
        </p:nvPicPr>
        <p:blipFill>
          <a:blip r:embed="rId4"/>
          <a:stretch>
            <a:fillRect/>
          </a:stretch>
        </p:blipFill>
        <p:spPr>
          <a:xfrm>
            <a:off x="263462" y="3734518"/>
            <a:ext cx="3717063" cy="4408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577AF43-6F46-42A6-952C-5A154F1535CB}"/>
              </a:ext>
            </a:extLst>
          </p:cNvPr>
          <p:cNvPicPr>
            <a:picLocks noChangeAspect="1"/>
          </p:cNvPicPr>
          <p:nvPr/>
        </p:nvPicPr>
        <p:blipFill>
          <a:blip r:embed="rId5"/>
          <a:stretch>
            <a:fillRect/>
          </a:stretch>
        </p:blipFill>
        <p:spPr>
          <a:xfrm>
            <a:off x="10389386" y="3391389"/>
            <a:ext cx="3838511" cy="46262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3973591C-C006-4967-BC60-7D477FEEDFC8}"/>
              </a:ext>
            </a:extLst>
          </p:cNvPr>
          <p:cNvPicPr>
            <a:picLocks noChangeAspect="1"/>
          </p:cNvPicPr>
          <p:nvPr/>
        </p:nvPicPr>
        <p:blipFill>
          <a:blip r:embed="rId6"/>
          <a:stretch>
            <a:fillRect/>
          </a:stretch>
        </p:blipFill>
        <p:spPr>
          <a:xfrm>
            <a:off x="5681184" y="4383713"/>
            <a:ext cx="3556222" cy="3494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236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19EB99-AD5A-4170-809C-AE318692E0DC}"/>
              </a:ext>
            </a:extLst>
          </p:cNvPr>
          <p:cNvSpPr/>
          <p:nvPr/>
        </p:nvSpPr>
        <p:spPr>
          <a:xfrm>
            <a:off x="5140011" y="2797743"/>
            <a:ext cx="9033329" cy="171970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9C946A32-70CA-4A07-A0A9-701F75FB9439}"/>
              </a:ext>
            </a:extLst>
          </p:cNvPr>
          <p:cNvSpPr/>
          <p:nvPr/>
        </p:nvSpPr>
        <p:spPr>
          <a:xfrm>
            <a:off x="1969478" y="74565"/>
            <a:ext cx="10257692" cy="458074"/>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Semantic-Driven Topic Modeling Using Transformer-Based Embeddings and Clustering Algorithms </a:t>
            </a:r>
          </a:p>
        </p:txBody>
      </p:sp>
      <p:sp>
        <p:nvSpPr>
          <p:cNvPr id="8" name="Rectangle 7">
            <a:extLst>
              <a:ext uri="{FF2B5EF4-FFF2-40B4-BE49-F238E27FC236}">
                <a16:creationId xmlns:a16="http://schemas.microsoft.com/office/drawing/2014/main" id="{3F69B1F8-59C4-4670-A119-C569620591D4}"/>
              </a:ext>
            </a:extLst>
          </p:cNvPr>
          <p:cNvSpPr/>
          <p:nvPr/>
        </p:nvSpPr>
        <p:spPr>
          <a:xfrm>
            <a:off x="1160585" y="607638"/>
            <a:ext cx="12403016" cy="276999"/>
          </a:xfrm>
          <a:prstGeom prst="rect">
            <a:avLst/>
          </a:prstGeom>
        </p:spPr>
        <p:txBody>
          <a:bodyPr wrap="square">
            <a:spAutoFit/>
          </a:bodyPr>
          <a:lstStyle/>
          <a:p>
            <a:r>
              <a:rPr lang="en-US" sz="1200" dirty="0" err="1">
                <a:solidFill>
                  <a:schemeClr val="bg1"/>
                </a:solidFill>
                <a:latin typeface="Times New Roman" panose="02020603050405020304" pitchFamily="18" charset="0"/>
                <a:cs typeface="Times New Roman" panose="02020603050405020304" pitchFamily="18" charset="0"/>
              </a:rPr>
              <a:t>Mersha</a:t>
            </a:r>
            <a:r>
              <a:rPr lang="en-US" sz="1200" dirty="0">
                <a:solidFill>
                  <a:schemeClr val="bg1"/>
                </a:solidFill>
                <a:latin typeface="Times New Roman" panose="02020603050405020304" pitchFamily="18" charset="0"/>
                <a:cs typeface="Times New Roman" panose="02020603050405020304" pitchFamily="18" charset="0"/>
              </a:rPr>
              <a:t>, M. A., </a:t>
            </a:r>
            <a:r>
              <a:rPr lang="en-US" sz="1200" dirty="0" err="1">
                <a:solidFill>
                  <a:schemeClr val="bg1"/>
                </a:solidFill>
                <a:latin typeface="Times New Roman" panose="02020603050405020304" pitchFamily="18" charset="0"/>
                <a:cs typeface="Times New Roman" panose="02020603050405020304" pitchFamily="18" charset="0"/>
              </a:rPr>
              <a:t>Yigezu</a:t>
            </a:r>
            <a:r>
              <a:rPr lang="en-US" sz="1200" dirty="0">
                <a:solidFill>
                  <a:schemeClr val="bg1"/>
                </a:solidFill>
                <a:latin typeface="Times New Roman" panose="02020603050405020304" pitchFamily="18" charset="0"/>
                <a:cs typeface="Times New Roman" panose="02020603050405020304" pitchFamily="18" charset="0"/>
              </a:rPr>
              <a:t>, M. G., &amp; </a:t>
            </a:r>
            <a:r>
              <a:rPr lang="en-US" sz="1200" dirty="0" err="1">
                <a:solidFill>
                  <a:schemeClr val="bg1"/>
                </a:solidFill>
                <a:latin typeface="Times New Roman" panose="02020603050405020304" pitchFamily="18" charset="0"/>
                <a:cs typeface="Times New Roman" panose="02020603050405020304" pitchFamily="18" charset="0"/>
              </a:rPr>
              <a:t>Kalita</a:t>
            </a:r>
            <a:r>
              <a:rPr lang="en-US" sz="1200" dirty="0">
                <a:solidFill>
                  <a:schemeClr val="bg1"/>
                </a:solidFill>
                <a:latin typeface="Times New Roman" panose="02020603050405020304" pitchFamily="18" charset="0"/>
                <a:cs typeface="Times New Roman" panose="02020603050405020304" pitchFamily="18" charset="0"/>
              </a:rPr>
              <a:t>, J. (2024). Semantic-Driven Topic Modeling Using Transformer-Based Embeddings and Clustering Algorithms. </a:t>
            </a:r>
            <a:r>
              <a:rPr lang="en-US" sz="1200" i="1" dirty="0">
                <a:solidFill>
                  <a:schemeClr val="bg1"/>
                </a:solidFill>
                <a:latin typeface="Times New Roman" panose="02020603050405020304" pitchFamily="18" charset="0"/>
                <a:cs typeface="Times New Roman" panose="02020603050405020304" pitchFamily="18" charset="0"/>
              </a:rPr>
              <a:t>Procedia Computer Science, 244</a:t>
            </a:r>
            <a:r>
              <a:rPr lang="en-US" sz="1200" dirty="0">
                <a:solidFill>
                  <a:schemeClr val="bg1"/>
                </a:solidFill>
                <a:latin typeface="Times New Roman" panose="02020603050405020304" pitchFamily="18" charset="0"/>
                <a:cs typeface="Times New Roman" panose="02020603050405020304" pitchFamily="18" charset="0"/>
              </a:rPr>
              <a:t>, 121–132.</a:t>
            </a:r>
          </a:p>
        </p:txBody>
      </p:sp>
      <p:sp>
        <p:nvSpPr>
          <p:cNvPr id="10" name="Rectangle 9">
            <a:extLst>
              <a:ext uri="{FF2B5EF4-FFF2-40B4-BE49-F238E27FC236}">
                <a16:creationId xmlns:a16="http://schemas.microsoft.com/office/drawing/2014/main" id="{11DB2FE8-B604-47B0-A2CA-81B82776CAD1}"/>
              </a:ext>
            </a:extLst>
          </p:cNvPr>
          <p:cNvSpPr/>
          <p:nvPr/>
        </p:nvSpPr>
        <p:spPr>
          <a:xfrm>
            <a:off x="478971" y="951041"/>
            <a:ext cx="13756194" cy="1719702"/>
          </a:xfrm>
          <a:prstGeom prst="rect">
            <a:avLst/>
          </a:prstGeom>
        </p:spPr>
        <p:txBody>
          <a:bodyPr wrap="square">
            <a:spAutoFit/>
          </a:bodyPr>
          <a:lstStyle/>
          <a:p>
            <a:pPr algn="l">
              <a:lnSpc>
                <a:spcPct val="150000"/>
              </a:lnSpc>
            </a:pPr>
            <a:r>
              <a:rPr lang="en-US" b="1" dirty="0">
                <a:solidFill>
                  <a:srgbClr val="FFC000"/>
                </a:solidFill>
                <a:latin typeface="Times New Roman" panose="02020603050405020304" pitchFamily="18" charset="0"/>
                <a:cs typeface="Times New Roman" panose="02020603050405020304" pitchFamily="18" charset="0"/>
              </a:rPr>
              <a:t>Main objective of the article: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This article addresses the key limitation of traditional Topic Modeling methods: the inability to comprehend context-dependent meaning. Methods such as LDA operate solely based on word co-occurrence and fail to capture conceptual semantics. Even certain Transformer-based models do not fully utilize the linguistic understanding power of these models in the final stage of topic extraction.</a:t>
            </a:r>
          </a:p>
        </p:txBody>
      </p:sp>
      <p:sp>
        <p:nvSpPr>
          <p:cNvPr id="12" name="Rectangle 11">
            <a:extLst>
              <a:ext uri="{FF2B5EF4-FFF2-40B4-BE49-F238E27FC236}">
                <a16:creationId xmlns:a16="http://schemas.microsoft.com/office/drawing/2014/main" id="{94A33E58-18C7-4900-8FDE-8CECB968D125}"/>
              </a:ext>
            </a:extLst>
          </p:cNvPr>
          <p:cNvSpPr/>
          <p:nvPr/>
        </p:nvSpPr>
        <p:spPr>
          <a:xfrm>
            <a:off x="1609133" y="2616551"/>
            <a:ext cx="3420068" cy="2535566"/>
          </a:xfrm>
          <a:prstGeom prst="rect">
            <a:avLst/>
          </a:prstGeom>
        </p:spPr>
        <p:txBody>
          <a:bodyPr wrap="square">
            <a:spAutoFit/>
          </a:bodyPr>
          <a:lstStyle/>
          <a:p>
            <a:pPr algn="l">
              <a:lnSpc>
                <a:spcPct val="150000"/>
              </a:lnSpc>
            </a:pPr>
            <a:r>
              <a:rPr lang="en-US" b="1" dirty="0">
                <a:solidFill>
                  <a:srgbClr val="FFC000"/>
                </a:solidFill>
                <a:latin typeface="Times New Roman" panose="02020603050405020304" pitchFamily="18" charset="0"/>
                <a:cs typeface="Times New Roman" panose="02020603050405020304" pitchFamily="18" charset="0"/>
              </a:rPr>
              <a:t>Proposed Method Architecture:</a:t>
            </a:r>
            <a:endParaRPr lang="fa-IR" b="1" dirty="0">
              <a:solidFill>
                <a:srgbClr val="FFC000"/>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Unsupervised Pipeline</a:t>
            </a:r>
            <a:r>
              <a:rPr lang="fa-IR" dirty="0">
                <a:solidFill>
                  <a:schemeClr val="bg1"/>
                </a:solidFill>
                <a:latin typeface="Times New Roman" panose="02020603050405020304" pitchFamily="18" charset="0"/>
                <a:cs typeface="Times New Roman" panose="02020603050405020304" pitchFamily="18" charset="0"/>
              </a:rPr>
              <a:t> :</a:t>
            </a:r>
          </a:p>
          <a:p>
            <a:pPr marL="342900" indent="-342900" algn="l">
              <a:lnSpc>
                <a:spcPct val="150000"/>
              </a:lnSpc>
              <a:buFont typeface="+mj-lt"/>
              <a:buAutoNum type="alphaUcPeriod"/>
            </a:pPr>
            <a:r>
              <a:rPr lang="fa-I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Document Embedding</a:t>
            </a:r>
            <a:endParaRPr lang="fa-IR" dirty="0">
              <a:solidFill>
                <a:schemeClr val="bg1"/>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Dimension Reduction</a:t>
            </a:r>
            <a:endParaRPr lang="fa-IR" dirty="0">
              <a:solidFill>
                <a:schemeClr val="bg1"/>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Document Clustering</a:t>
            </a:r>
            <a:endParaRPr lang="fa-IR" dirty="0">
              <a:solidFill>
                <a:schemeClr val="bg1"/>
              </a:solidFill>
              <a:latin typeface="Times New Roman" panose="02020603050405020304" pitchFamily="18" charset="0"/>
              <a:cs typeface="Times New Roman" panose="02020603050405020304" pitchFamily="18" charset="0"/>
            </a:endParaRPr>
          </a:p>
          <a:p>
            <a:pPr marL="342900" indent="-342900" algn="l">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Topic Extraction</a:t>
            </a:r>
            <a:endParaRPr lang="fa-IR"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9145D93-88B6-4071-A916-D35F98252877}"/>
              </a:ext>
            </a:extLst>
          </p:cNvPr>
          <p:cNvSpPr/>
          <p:nvPr/>
        </p:nvSpPr>
        <p:spPr>
          <a:xfrm>
            <a:off x="5140011" y="2797743"/>
            <a:ext cx="9033329" cy="1719702"/>
          </a:xfrm>
          <a:prstGeom prst="rect">
            <a:avLst/>
          </a:prstGeom>
        </p:spPr>
        <p:txBody>
          <a:bodyPr wrap="square">
            <a:spAutoFit/>
          </a:bodyPr>
          <a:lstStyle/>
          <a:p>
            <a:pPr algn="l">
              <a:lnSpc>
                <a:spcPct val="150000"/>
              </a:lnSpc>
            </a:pPr>
            <a:r>
              <a:rPr lang="en-US" b="1" dirty="0">
                <a:latin typeface="Times New Roman" panose="02020603050405020304" pitchFamily="18" charset="0"/>
                <a:cs typeface="Times New Roman" panose="02020603050405020304" pitchFamily="18" charset="0"/>
              </a:rPr>
              <a:t>Key Results: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proposed model demonstrated significantly better performance across all metrics for topic coherence compared to </a:t>
            </a:r>
            <a:r>
              <a:rPr lang="en-US" dirty="0" err="1">
                <a:latin typeface="Times New Roman" panose="02020603050405020304" pitchFamily="18" charset="0"/>
                <a:cs typeface="Times New Roman" panose="02020603050405020304" pitchFamily="18" charset="0"/>
              </a:rPr>
              <a:t>BERTopic</a:t>
            </a:r>
            <a:r>
              <a:rPr lang="en-US" dirty="0">
                <a:latin typeface="Times New Roman" panose="02020603050405020304" pitchFamily="18" charset="0"/>
                <a:cs typeface="Times New Roman" panose="02020603050405020304" pitchFamily="18" charset="0"/>
              </a:rPr>
              <a:t> and traditional models.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model's output generated interpretable and meaningful topics.</a:t>
            </a:r>
          </a:p>
        </p:txBody>
      </p:sp>
      <p:sp>
        <p:nvSpPr>
          <p:cNvPr id="13" name="Rectangle 12">
            <a:extLst>
              <a:ext uri="{FF2B5EF4-FFF2-40B4-BE49-F238E27FC236}">
                <a16:creationId xmlns:a16="http://schemas.microsoft.com/office/drawing/2014/main" id="{603C902B-2250-49DD-996A-F76ED12F8E7F}"/>
              </a:ext>
            </a:extLst>
          </p:cNvPr>
          <p:cNvSpPr/>
          <p:nvPr/>
        </p:nvSpPr>
        <p:spPr>
          <a:xfrm>
            <a:off x="7908473" y="4647236"/>
            <a:ext cx="6721927" cy="3366563"/>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Strengths of the Method:</a:t>
            </a:r>
            <a:endParaRPr lang="en-US" dirty="0">
              <a:solidFill>
                <a:srgbClr val="FFC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Semantic-centric:</a:t>
            </a:r>
            <a:r>
              <a:rPr lang="en-US" dirty="0">
                <a:solidFill>
                  <a:schemeClr val="bg1"/>
                </a:solidFill>
                <a:latin typeface="Times New Roman" panose="02020603050405020304" pitchFamily="18" charset="0"/>
                <a:cs typeface="Times New Roman" panose="02020603050405020304" pitchFamily="18" charset="0"/>
              </a:rPr>
              <a:t> Focuses on the </a:t>
            </a:r>
            <a:r>
              <a:rPr lang="en-US" b="1" dirty="0">
                <a:solidFill>
                  <a:schemeClr val="bg1"/>
                </a:solidFill>
                <a:latin typeface="Times New Roman" panose="02020603050405020304" pitchFamily="18" charset="0"/>
                <a:cs typeface="Times New Roman" panose="02020603050405020304" pitchFamily="18" charset="0"/>
              </a:rPr>
              <a:t>concept</a:t>
            </a:r>
            <a:r>
              <a:rPr lang="en-US" dirty="0">
                <a:solidFill>
                  <a:schemeClr val="bg1"/>
                </a:solidFill>
                <a:latin typeface="Times New Roman" panose="02020603050405020304" pitchFamily="18" charset="0"/>
                <a:cs typeface="Times New Roman" panose="02020603050405020304" pitchFamily="18" charset="0"/>
              </a:rPr>
              <a:t> of words rather than their </a:t>
            </a:r>
            <a:r>
              <a:rPr lang="en-US" b="1" dirty="0">
                <a:solidFill>
                  <a:schemeClr val="bg1"/>
                </a:solidFill>
                <a:latin typeface="Times New Roman" panose="02020603050405020304" pitchFamily="18" charset="0"/>
                <a:cs typeface="Times New Roman" panose="02020603050405020304" pitchFamily="18" charset="0"/>
              </a:rPr>
              <a:t>repetition</a:t>
            </a:r>
            <a:r>
              <a:rPr lang="en-US" dirty="0">
                <a:solidFill>
                  <a:schemeClr val="bg1"/>
                </a:solidFill>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Modular design</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Unsupervised</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Automatic noise removal and outlier data management</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b="1" dirty="0">
                <a:solidFill>
                  <a:schemeClr val="bg1"/>
                </a:solidFill>
                <a:latin typeface="Times New Roman" panose="02020603050405020304" pitchFamily="18" charset="0"/>
                <a:cs typeface="Times New Roman" panose="02020603050405020304" pitchFamily="18" charset="0"/>
              </a:rPr>
              <a:t>Controllability:</a:t>
            </a:r>
            <a:r>
              <a:rPr lang="en-US" dirty="0">
                <a:solidFill>
                  <a:schemeClr val="bg1"/>
                </a:solidFill>
                <a:latin typeface="Times New Roman" panose="02020603050405020304" pitchFamily="18" charset="0"/>
                <a:cs typeface="Times New Roman" panose="02020603050405020304" pitchFamily="18" charset="0"/>
              </a:rPr>
              <a:t> Users can adjust the </a:t>
            </a:r>
            <a:r>
              <a:rPr lang="en-US" b="1" dirty="0">
                <a:solidFill>
                  <a:schemeClr val="bg1"/>
                </a:solidFill>
                <a:latin typeface="Times New Roman" panose="02020603050405020304" pitchFamily="18" charset="0"/>
                <a:cs typeface="Times New Roman" panose="02020603050405020304" pitchFamily="18" charset="0"/>
              </a:rPr>
              <a:t>similarity threshold</a:t>
            </a:r>
            <a:r>
              <a:rPr lang="en-US" dirty="0">
                <a:solidFill>
                  <a:schemeClr val="bg1"/>
                </a:solidFill>
                <a:latin typeface="Times New Roman" panose="02020603050405020304" pitchFamily="18" charset="0"/>
                <a:cs typeface="Times New Roman" panose="02020603050405020304" pitchFamily="18" charset="0"/>
              </a:rPr>
              <a:t> to merge or separate topics.</a:t>
            </a:r>
          </a:p>
        </p:txBody>
      </p:sp>
      <p:sp>
        <p:nvSpPr>
          <p:cNvPr id="14" name="Rectangle 13">
            <a:extLst>
              <a:ext uri="{FF2B5EF4-FFF2-40B4-BE49-F238E27FC236}">
                <a16:creationId xmlns:a16="http://schemas.microsoft.com/office/drawing/2014/main" id="{65C5FEB9-946A-4FE4-9EBB-C7E75A8D791C}"/>
              </a:ext>
            </a:extLst>
          </p:cNvPr>
          <p:cNvSpPr/>
          <p:nvPr/>
        </p:nvSpPr>
        <p:spPr>
          <a:xfrm>
            <a:off x="364671" y="5152117"/>
            <a:ext cx="8001000" cy="2951064"/>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Weaknesses or Limitations:</a:t>
            </a:r>
            <a:endParaRPr lang="en-US" dirty="0">
              <a:solidFill>
                <a:srgbClr val="FFC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High computational cost</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Sensitivity to parameters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Failure to identify hidden subtopics: Weakness in discovering topics embedded within the text.</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Limited scope of evaluation: Other metrics, such as topic diversity, were less explored, with the main focus being on coherence.</a:t>
            </a:r>
          </a:p>
        </p:txBody>
      </p:sp>
    </p:spTree>
    <p:extLst>
      <p:ext uri="{BB962C8B-B14F-4D97-AF65-F5344CB8AC3E}">
        <p14:creationId xmlns:p14="http://schemas.microsoft.com/office/powerpoint/2010/main" val="122848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46A32-70CA-4A07-A0A9-701F75FB9439}"/>
              </a:ext>
            </a:extLst>
          </p:cNvPr>
          <p:cNvSpPr/>
          <p:nvPr/>
        </p:nvSpPr>
        <p:spPr>
          <a:xfrm>
            <a:off x="1969478" y="74565"/>
            <a:ext cx="10257692" cy="458074"/>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CWTM: Leveraging Contextualized Word Embeddings from BERT for Neural Topic Modeling</a:t>
            </a:r>
            <a:r>
              <a:rPr lang="en-US" dirty="0">
                <a:solidFill>
                  <a:srgbClr val="FFC000"/>
                </a:solidFill>
                <a:latin typeface="Times New Roman" panose="02020603050405020304" pitchFamily="18" charset="0"/>
                <a:cs typeface="Times New Roman" panose="02020603050405020304" pitchFamily="18" charset="0"/>
              </a:rPr>
              <a:t> </a:t>
            </a:r>
            <a:endParaRPr lang="en-US" b="1" dirty="0">
              <a:solidFill>
                <a:srgbClr val="FFC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F69B1F8-59C4-4670-A119-C569620591D4}"/>
              </a:ext>
            </a:extLst>
          </p:cNvPr>
          <p:cNvSpPr/>
          <p:nvPr/>
        </p:nvSpPr>
        <p:spPr>
          <a:xfrm>
            <a:off x="783772" y="534580"/>
            <a:ext cx="13106399" cy="582660"/>
          </a:xfrm>
          <a:prstGeom prst="rect">
            <a:avLst/>
          </a:prstGeom>
        </p:spPr>
        <p:txBody>
          <a:bodyPr wrap="square">
            <a:spAutoFit/>
          </a:bodyPr>
          <a:lstStyle/>
          <a:p>
            <a:pPr>
              <a:lnSpc>
                <a:spcPct val="150000"/>
              </a:lnSpc>
            </a:pPr>
            <a:r>
              <a:rPr lang="en-US" sz="1200" b="1" dirty="0">
                <a:solidFill>
                  <a:schemeClr val="bg1"/>
                </a:solidFill>
                <a:latin typeface="Times New Roman" panose="02020603050405020304" pitchFamily="18" charset="0"/>
                <a:cs typeface="Times New Roman" panose="02020603050405020304" pitchFamily="18" charset="0"/>
              </a:rPr>
              <a:t>Zheng Fang</a:t>
            </a:r>
            <a:r>
              <a:rPr lang="en-US" sz="1200" dirty="0">
                <a:solidFill>
                  <a:schemeClr val="bg1"/>
                </a:solidFill>
                <a:latin typeface="Times New Roman" panose="02020603050405020304" pitchFamily="18" charset="0"/>
                <a:cs typeface="Times New Roman" panose="02020603050405020304" pitchFamily="18" charset="0"/>
              </a:rPr>
              <a:t>1</a:t>
            </a:r>
            <a:r>
              <a:rPr lang="en-US" sz="1200" b="1" dirty="0">
                <a:solidFill>
                  <a:schemeClr val="bg1"/>
                </a:solidFill>
                <a:latin typeface="Times New Roman" panose="02020603050405020304" pitchFamily="18" charset="0"/>
                <a:cs typeface="Times New Roman" panose="02020603050405020304" pitchFamily="18" charset="0"/>
              </a:rPr>
              <a:t>, </a:t>
            </a:r>
            <a:r>
              <a:rPr lang="en-US" sz="1200" b="1" dirty="0" err="1">
                <a:solidFill>
                  <a:schemeClr val="bg1"/>
                </a:solidFill>
                <a:latin typeface="Times New Roman" panose="02020603050405020304" pitchFamily="18" charset="0"/>
                <a:cs typeface="Times New Roman" panose="02020603050405020304" pitchFamily="18" charset="0"/>
              </a:rPr>
              <a:t>Yulan</a:t>
            </a:r>
            <a:r>
              <a:rPr lang="en-US" sz="1200" b="1" dirty="0">
                <a:solidFill>
                  <a:schemeClr val="bg1"/>
                </a:solidFill>
                <a:latin typeface="Times New Roman" panose="02020603050405020304" pitchFamily="18" charset="0"/>
                <a:cs typeface="Times New Roman" panose="02020603050405020304" pitchFamily="18" charset="0"/>
              </a:rPr>
              <a:t> He</a:t>
            </a:r>
            <a:r>
              <a:rPr lang="en-US" sz="1200" dirty="0">
                <a:solidFill>
                  <a:schemeClr val="bg1"/>
                </a:solidFill>
                <a:latin typeface="Times New Roman" panose="02020603050405020304" pitchFamily="18" charset="0"/>
                <a:cs typeface="Times New Roman" panose="02020603050405020304" pitchFamily="18" charset="0"/>
              </a:rPr>
              <a:t>1</a:t>
            </a:r>
            <a:r>
              <a:rPr lang="en-US" sz="1200" i="1" dirty="0">
                <a:solidFill>
                  <a:schemeClr val="bg1"/>
                </a:solidFill>
                <a:latin typeface="Times New Roman" panose="02020603050405020304" pitchFamily="18" charset="0"/>
                <a:cs typeface="Times New Roman" panose="02020603050405020304" pitchFamily="18" charset="0"/>
              </a:rPr>
              <a:t>,</a:t>
            </a:r>
            <a:r>
              <a:rPr lang="en-US" sz="1200" dirty="0">
                <a:solidFill>
                  <a:schemeClr val="bg1"/>
                </a:solidFill>
                <a:latin typeface="Times New Roman" panose="02020603050405020304" pitchFamily="18" charset="0"/>
                <a:cs typeface="Times New Roman" panose="02020603050405020304" pitchFamily="18" charset="0"/>
              </a:rPr>
              <a:t>2</a:t>
            </a:r>
            <a:r>
              <a:rPr lang="en-US" sz="1200" i="1" dirty="0">
                <a:solidFill>
                  <a:schemeClr val="bg1"/>
                </a:solidFill>
                <a:latin typeface="Times New Roman" panose="02020603050405020304" pitchFamily="18" charset="0"/>
                <a:cs typeface="Times New Roman" panose="02020603050405020304" pitchFamily="18" charset="0"/>
              </a:rPr>
              <a:t>,</a:t>
            </a:r>
            <a:r>
              <a:rPr lang="en-US" sz="1200" dirty="0">
                <a:solidFill>
                  <a:schemeClr val="bg1"/>
                </a:solidFill>
                <a:latin typeface="Times New Roman" panose="02020603050405020304" pitchFamily="18" charset="0"/>
                <a:cs typeface="Times New Roman" panose="02020603050405020304" pitchFamily="18" charset="0"/>
              </a:rPr>
              <a:t>3 </a:t>
            </a:r>
            <a:r>
              <a:rPr lang="en-US" sz="1200" b="1" dirty="0">
                <a:solidFill>
                  <a:schemeClr val="bg1"/>
                </a:solidFill>
                <a:latin typeface="Times New Roman" panose="02020603050405020304" pitchFamily="18" charset="0"/>
                <a:cs typeface="Times New Roman" panose="02020603050405020304" pitchFamily="18" charset="0"/>
              </a:rPr>
              <a:t>and Rob Procter</a:t>
            </a:r>
            <a:r>
              <a:rPr lang="en-US" sz="1200" dirty="0">
                <a:solidFill>
                  <a:schemeClr val="bg1"/>
                </a:solidFill>
                <a:latin typeface="Times New Roman" panose="02020603050405020304" pitchFamily="18" charset="0"/>
                <a:cs typeface="Times New Roman" panose="02020603050405020304" pitchFamily="18" charset="0"/>
              </a:rPr>
              <a:t>1</a:t>
            </a:r>
            <a:r>
              <a:rPr lang="en-US" sz="1200" i="1" dirty="0">
                <a:solidFill>
                  <a:schemeClr val="bg1"/>
                </a:solidFill>
                <a:latin typeface="Times New Roman" panose="02020603050405020304" pitchFamily="18" charset="0"/>
                <a:cs typeface="Times New Roman" panose="02020603050405020304" pitchFamily="18" charset="0"/>
              </a:rPr>
              <a:t>,</a:t>
            </a:r>
            <a:r>
              <a:rPr lang="en-US" sz="1200" dirty="0">
                <a:solidFill>
                  <a:schemeClr val="bg1"/>
                </a:solidFill>
                <a:latin typeface="Times New Roman" panose="02020603050405020304" pitchFamily="18" charset="0"/>
                <a:cs typeface="Times New Roman" panose="02020603050405020304" pitchFamily="18" charset="0"/>
              </a:rPr>
              <a:t>3 1Department of Computer Science, University of Warwick, UK,</a:t>
            </a:r>
            <a:r>
              <a:rPr lang="fa-IR" sz="1200"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latin typeface="Times New Roman" panose="02020603050405020304" pitchFamily="18" charset="0"/>
                <a:cs typeface="Times New Roman" panose="02020603050405020304" pitchFamily="18" charset="0"/>
              </a:rPr>
              <a:t>2Department of Informatics, King’s College London, UK, 3The Alan Turing Institute, UK</a:t>
            </a:r>
            <a:r>
              <a:rPr lang="en-US" sz="1000" dirty="0">
                <a:solidFill>
                  <a:schemeClr val="bg1"/>
                </a:solidFill>
                <a:latin typeface="Times New Roman" panose="02020603050405020304" pitchFamily="18" charset="0"/>
                <a:cs typeface="Times New Roman" panose="02020603050405020304" pitchFamily="18" charset="0"/>
              </a:rPr>
              <a:t> </a:t>
            </a:r>
            <a:br>
              <a:rPr lang="en-US" sz="1000" dirty="0">
                <a:solidFill>
                  <a:schemeClr val="bg1"/>
                </a:solidFill>
                <a:latin typeface="Times New Roman" panose="02020603050405020304" pitchFamily="18" charset="0"/>
                <a:cs typeface="Times New Roman" panose="02020603050405020304" pitchFamily="18" charset="0"/>
              </a:rPr>
            </a:br>
            <a:endParaRPr lang="en-US" sz="10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E289DF9-DF8F-4A12-857D-34A1039DAF02}"/>
              </a:ext>
            </a:extLst>
          </p:cNvPr>
          <p:cNvSpPr/>
          <p:nvPr/>
        </p:nvSpPr>
        <p:spPr>
          <a:xfrm>
            <a:off x="174172" y="959397"/>
            <a:ext cx="14303829" cy="1719702"/>
          </a:xfrm>
          <a:prstGeom prst="rect">
            <a:avLst/>
          </a:prstGeom>
        </p:spPr>
        <p:txBody>
          <a:bodyPr wrap="square">
            <a:spAutoFit/>
          </a:bodyPr>
          <a:lstStyle/>
          <a:p>
            <a:pPr algn="l">
              <a:lnSpc>
                <a:spcPct val="150000"/>
              </a:lnSpc>
            </a:pPr>
            <a:r>
              <a:rPr lang="en-US" b="1" dirty="0">
                <a:solidFill>
                  <a:srgbClr val="FFC000"/>
                </a:solidFill>
                <a:latin typeface="Times New Roman" panose="02020603050405020304" pitchFamily="18" charset="0"/>
                <a:cs typeface="Times New Roman" panose="02020603050405020304" pitchFamily="18" charset="0"/>
              </a:rPr>
              <a:t>Main objective of the article: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This article introduces a new Topic Modeling model called CWTM, which leverages Contextualized Word Embeddings from the BERT language model to overcome the limitations of classic Bag-of-Words (BOW)-based Topic Modeling. The primary goal is to improve topic coherence, manage the vocabulary, and extract more meaningful topics without relying on BOW representation.</a:t>
            </a:r>
          </a:p>
        </p:txBody>
      </p:sp>
      <p:sp>
        <p:nvSpPr>
          <p:cNvPr id="15" name="Rectangle 14">
            <a:extLst>
              <a:ext uri="{FF2B5EF4-FFF2-40B4-BE49-F238E27FC236}">
                <a16:creationId xmlns:a16="http://schemas.microsoft.com/office/drawing/2014/main" id="{F5377312-DFB4-4F21-96F6-965893E5056F}"/>
              </a:ext>
            </a:extLst>
          </p:cNvPr>
          <p:cNvSpPr/>
          <p:nvPr/>
        </p:nvSpPr>
        <p:spPr>
          <a:xfrm>
            <a:off x="9886602" y="3968541"/>
            <a:ext cx="4884335" cy="4197559"/>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Proposed Method Architecture: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The CWTM model consists of 4 stages: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Data Preparation</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Extracting Contextualized Word Embeddings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Learning Topic Vectors for Each Word</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Constructing Document Topic Vector</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Learning Document Representation Vector</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Reconstruction and Distribution Matching</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Multi-Objective Training</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Topic Extraction</a:t>
            </a:r>
          </a:p>
        </p:txBody>
      </p:sp>
      <p:sp>
        <p:nvSpPr>
          <p:cNvPr id="17" name="Rectangle 16">
            <a:extLst>
              <a:ext uri="{FF2B5EF4-FFF2-40B4-BE49-F238E27FC236}">
                <a16:creationId xmlns:a16="http://schemas.microsoft.com/office/drawing/2014/main" id="{9E860E74-D98F-45C8-901B-DBAAB576D96F}"/>
              </a:ext>
            </a:extLst>
          </p:cNvPr>
          <p:cNvSpPr/>
          <p:nvPr/>
        </p:nvSpPr>
        <p:spPr>
          <a:xfrm>
            <a:off x="350158" y="2761766"/>
            <a:ext cx="4169228" cy="2535566"/>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Strengths of the Method:</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Independence from BOW</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Utilization of Contextualized Embeddings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Robustness against novel vocabulary</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Higher topic coherence and diversity</a:t>
            </a:r>
          </a:p>
        </p:txBody>
      </p:sp>
      <p:sp>
        <p:nvSpPr>
          <p:cNvPr id="4" name="Rectangle 3">
            <a:extLst>
              <a:ext uri="{FF2B5EF4-FFF2-40B4-BE49-F238E27FC236}">
                <a16:creationId xmlns:a16="http://schemas.microsoft.com/office/drawing/2014/main" id="{06F8595F-EA06-415F-BEA0-8F6310057512}"/>
              </a:ext>
            </a:extLst>
          </p:cNvPr>
          <p:cNvSpPr/>
          <p:nvPr/>
        </p:nvSpPr>
        <p:spPr>
          <a:xfrm>
            <a:off x="5209648" y="3384066"/>
            <a:ext cx="4135739" cy="2535566"/>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Weaknesses or Limitations:</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Dependence on a pre-trained model</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Complexity of parameter tuning</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Limited interpretability</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Dependence on the quality of BERT embeddings</a:t>
            </a:r>
          </a:p>
        </p:txBody>
      </p:sp>
      <p:sp>
        <p:nvSpPr>
          <p:cNvPr id="9" name="Rectangle 8">
            <a:extLst>
              <a:ext uri="{FF2B5EF4-FFF2-40B4-BE49-F238E27FC236}">
                <a16:creationId xmlns:a16="http://schemas.microsoft.com/office/drawing/2014/main" id="{AF56FAAB-2A81-44BF-87C1-D5D9CFF636CE}"/>
              </a:ext>
            </a:extLst>
          </p:cNvPr>
          <p:cNvSpPr/>
          <p:nvPr/>
        </p:nvSpPr>
        <p:spPr>
          <a:xfrm>
            <a:off x="96158" y="5906932"/>
            <a:ext cx="9033329" cy="22464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b="1" dirty="0">
                <a:solidFill>
                  <a:schemeClr val="tx1"/>
                </a:solidFill>
                <a:latin typeface="Times New Roman" panose="02020603050405020304" pitchFamily="18" charset="0"/>
                <a:cs typeface="Times New Roman" panose="02020603050405020304" pitchFamily="18" charset="0"/>
              </a:rPr>
              <a:t>Key Results: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By eliminating reliance on BOW and directly utilizing </a:t>
            </a:r>
            <a:r>
              <a:rPr lang="en-US" b="1" dirty="0">
                <a:latin typeface="Times New Roman" panose="02020603050405020304" pitchFamily="18" charset="0"/>
                <a:cs typeface="Times New Roman" panose="02020603050405020304" pitchFamily="18" charset="0"/>
              </a:rPr>
              <a:t>Contextualized Word Embeddings</a:t>
            </a:r>
            <a:r>
              <a:rPr lang="en-US" dirty="0">
                <a:latin typeface="Times New Roman" panose="02020603050405020304" pitchFamily="18" charset="0"/>
                <a:cs typeface="Times New Roman" panose="02020603050405020304" pitchFamily="18" charset="0"/>
              </a:rPr>
              <a:t>, the model not only generates </a:t>
            </a:r>
            <a:r>
              <a:rPr lang="en-US" b="1" dirty="0">
                <a:latin typeface="Times New Roman" panose="02020603050405020304" pitchFamily="18" charset="0"/>
                <a:cs typeface="Times New Roman" panose="02020603050405020304" pitchFamily="18" charset="0"/>
              </a:rPr>
              <a:t>more coherent and diverse topics</a:t>
            </a:r>
            <a:r>
              <a:rPr lang="en-US" dirty="0">
                <a:latin typeface="Times New Roman" panose="02020603050405020304" pitchFamily="18" charset="0"/>
                <a:cs typeface="Times New Roman" panose="02020603050405020304" pitchFamily="18" charset="0"/>
              </a:rPr>
              <a:t>, but also demonstrates </a:t>
            </a:r>
            <a:r>
              <a:rPr lang="en-US" b="1" dirty="0">
                <a:latin typeface="Times New Roman" panose="02020603050405020304" pitchFamily="18" charset="0"/>
                <a:cs typeface="Times New Roman" panose="02020603050405020304" pitchFamily="18" charset="0"/>
              </a:rPr>
              <a:t>greater robustness</a:t>
            </a:r>
            <a:r>
              <a:rPr lang="en-US" dirty="0">
                <a:latin typeface="Times New Roman" panose="02020603050405020304" pitchFamily="18" charset="0"/>
                <a:cs typeface="Times New Roman" panose="02020603050405020304" pitchFamily="18" charset="0"/>
              </a:rPr>
              <a:t> when faced with novel data and unfamiliar vocabulary. This approach can also lead to </a:t>
            </a:r>
            <a:r>
              <a:rPr lang="en-US" b="1" dirty="0">
                <a:latin typeface="Times New Roman" panose="02020603050405020304" pitchFamily="18" charset="0"/>
                <a:cs typeface="Times New Roman" panose="02020603050405020304" pitchFamily="18" charset="0"/>
              </a:rPr>
              <a:t>improved performance in practical applications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81600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D778EE-9D9E-4A6A-A878-9125E503D7CF}"/>
              </a:ext>
            </a:extLst>
          </p:cNvPr>
          <p:cNvSpPr/>
          <p:nvPr/>
        </p:nvSpPr>
        <p:spPr>
          <a:xfrm>
            <a:off x="2122714" y="275827"/>
            <a:ext cx="9329058" cy="369332"/>
          </a:xfrm>
          <a:prstGeom prst="rect">
            <a:avLst/>
          </a:prstGeom>
        </p:spPr>
        <p:txBody>
          <a:bodyPr wrap="square">
            <a:spAutoFit/>
          </a:bodyPr>
          <a:lstStyle/>
          <a:p>
            <a:r>
              <a:rPr lang="en-US" b="1" dirty="0" err="1">
                <a:solidFill>
                  <a:srgbClr val="FFC000"/>
                </a:solidFill>
                <a:latin typeface="Times New Roman" panose="02020603050405020304" pitchFamily="18" charset="0"/>
                <a:cs typeface="Times New Roman" panose="02020603050405020304" pitchFamily="18" charset="0"/>
              </a:rPr>
              <a:t>FASTopic</a:t>
            </a:r>
            <a:r>
              <a:rPr lang="en-US" b="1" dirty="0">
                <a:solidFill>
                  <a:srgbClr val="FFC000"/>
                </a:solidFill>
                <a:latin typeface="Times New Roman" panose="02020603050405020304" pitchFamily="18" charset="0"/>
                <a:cs typeface="Times New Roman" panose="02020603050405020304" pitchFamily="18" charset="0"/>
              </a:rPr>
              <a:t>: Pretrained Transformer is a Fast, Adaptive, Stable, and Transferable Topic Model </a:t>
            </a:r>
          </a:p>
        </p:txBody>
      </p:sp>
      <p:sp>
        <p:nvSpPr>
          <p:cNvPr id="6" name="Rectangle 5">
            <a:extLst>
              <a:ext uri="{FF2B5EF4-FFF2-40B4-BE49-F238E27FC236}">
                <a16:creationId xmlns:a16="http://schemas.microsoft.com/office/drawing/2014/main" id="{167C71D6-155A-4D3B-AE45-623DF8208439}"/>
              </a:ext>
            </a:extLst>
          </p:cNvPr>
          <p:cNvSpPr/>
          <p:nvPr/>
        </p:nvSpPr>
        <p:spPr>
          <a:xfrm>
            <a:off x="3501571" y="672536"/>
            <a:ext cx="7391400" cy="523220"/>
          </a:xfrm>
          <a:prstGeom prst="rect">
            <a:avLst/>
          </a:prstGeom>
        </p:spPr>
        <p:txBody>
          <a:bodyPr wrap="square">
            <a:spAutoFit/>
          </a:bodyPr>
          <a:lstStyle/>
          <a:p>
            <a:r>
              <a:rPr lang="en-US" sz="1400" b="1" dirty="0" err="1">
                <a:solidFill>
                  <a:schemeClr val="bg1"/>
                </a:solidFill>
                <a:latin typeface="Times New Roman" panose="02020603050405020304" pitchFamily="18" charset="0"/>
                <a:cs typeface="Times New Roman" panose="02020603050405020304" pitchFamily="18" charset="0"/>
              </a:rPr>
              <a:t>Xiaobao</a:t>
            </a:r>
            <a:r>
              <a:rPr lang="en-US" sz="1400" b="1" dirty="0">
                <a:solidFill>
                  <a:schemeClr val="bg1"/>
                </a:solidFill>
                <a:latin typeface="Times New Roman" panose="02020603050405020304" pitchFamily="18" charset="0"/>
                <a:cs typeface="Times New Roman" panose="02020603050405020304" pitchFamily="18" charset="0"/>
              </a:rPr>
              <a:t> Wu</a:t>
            </a:r>
            <a:r>
              <a:rPr lang="en-US" sz="600" dirty="0">
                <a:solidFill>
                  <a:schemeClr val="bg1"/>
                </a:solidFill>
                <a:latin typeface="Times New Roman" panose="02020603050405020304" pitchFamily="18" charset="0"/>
                <a:cs typeface="Times New Roman" panose="02020603050405020304" pitchFamily="18" charset="0"/>
              </a:rPr>
              <a:t>1</a:t>
            </a:r>
            <a:r>
              <a:rPr lang="en-US" sz="600" i="1" dirty="0">
                <a:solidFill>
                  <a:schemeClr val="bg1"/>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Thong Nguyen</a:t>
            </a:r>
            <a:r>
              <a:rPr lang="en-US" sz="600" dirty="0">
                <a:solidFill>
                  <a:schemeClr val="bg1"/>
                </a:solidFill>
                <a:latin typeface="Times New Roman" panose="02020603050405020304" pitchFamily="18" charset="0"/>
                <a:cs typeface="Times New Roman" panose="02020603050405020304" pitchFamily="18" charset="0"/>
              </a:rPr>
              <a:t>2 </a:t>
            </a:r>
            <a:r>
              <a:rPr lang="en-US" sz="1400" b="1" dirty="0">
                <a:solidFill>
                  <a:schemeClr val="bg1"/>
                </a:solidFill>
                <a:latin typeface="Times New Roman" panose="02020603050405020304" pitchFamily="18" charset="0"/>
                <a:cs typeface="Times New Roman" panose="02020603050405020304" pitchFamily="18" charset="0"/>
              </a:rPr>
              <a:t>Delvin Ce Zhang</a:t>
            </a:r>
            <a:r>
              <a:rPr lang="en-US" sz="600" dirty="0">
                <a:solidFill>
                  <a:schemeClr val="bg1"/>
                </a:solidFill>
                <a:latin typeface="Times New Roman" panose="02020603050405020304" pitchFamily="18" charset="0"/>
                <a:cs typeface="Times New Roman" panose="02020603050405020304" pitchFamily="18" charset="0"/>
              </a:rPr>
              <a:t>3 </a:t>
            </a:r>
            <a:r>
              <a:rPr lang="en-US" sz="1400" b="1" dirty="0">
                <a:solidFill>
                  <a:schemeClr val="bg1"/>
                </a:solidFill>
                <a:latin typeface="Times New Roman" panose="02020603050405020304" pitchFamily="18" charset="0"/>
                <a:cs typeface="Times New Roman" panose="02020603050405020304" pitchFamily="18" charset="0"/>
              </a:rPr>
              <a:t>William Yang Wang</a:t>
            </a:r>
            <a:r>
              <a:rPr lang="en-US" sz="600" dirty="0">
                <a:solidFill>
                  <a:schemeClr val="bg1"/>
                </a:solidFill>
                <a:latin typeface="Times New Roman" panose="02020603050405020304" pitchFamily="18" charset="0"/>
                <a:cs typeface="Times New Roman" panose="02020603050405020304" pitchFamily="18" charset="0"/>
              </a:rPr>
              <a:t>4 </a:t>
            </a:r>
            <a:r>
              <a:rPr lang="en-US" sz="1400" b="1" dirty="0">
                <a:solidFill>
                  <a:schemeClr val="bg1"/>
                </a:solidFill>
                <a:latin typeface="Times New Roman" panose="02020603050405020304" pitchFamily="18" charset="0"/>
                <a:cs typeface="Times New Roman" panose="02020603050405020304" pitchFamily="18" charset="0"/>
              </a:rPr>
              <a:t>Anh Tuan </a:t>
            </a:r>
            <a:r>
              <a:rPr lang="en-US" sz="1400" b="1" dirty="0" err="1">
                <a:solidFill>
                  <a:schemeClr val="bg1"/>
                </a:solidFill>
                <a:latin typeface="Times New Roman" panose="02020603050405020304" pitchFamily="18" charset="0"/>
                <a:cs typeface="Times New Roman" panose="02020603050405020304" pitchFamily="18" charset="0"/>
              </a:rPr>
              <a:t>Luu</a:t>
            </a:r>
            <a:r>
              <a:rPr lang="en-US" sz="1400" b="1" dirty="0">
                <a:solidFill>
                  <a:schemeClr val="bg1"/>
                </a:solidFill>
                <a:latin typeface="Times New Roman" panose="02020603050405020304" pitchFamily="18" charset="0"/>
                <a:cs typeface="Times New Roman" panose="02020603050405020304" pitchFamily="18" charset="0"/>
              </a:rPr>
              <a:t> 2024</a:t>
            </a:r>
            <a:r>
              <a:rPr lang="en-US" sz="1400" dirty="0">
                <a:solidFill>
                  <a:schemeClr val="bg1"/>
                </a:solidFill>
                <a:latin typeface="Times New Roman" panose="02020603050405020304" pitchFamily="18" charset="0"/>
                <a:cs typeface="Times New Roman" panose="02020603050405020304" pitchFamily="18" charset="0"/>
              </a:rPr>
              <a:t> </a:t>
            </a:r>
            <a:br>
              <a:rPr lang="en-US" sz="1400" dirty="0">
                <a:solidFill>
                  <a:schemeClr val="bg1"/>
                </a:solidFill>
                <a:latin typeface="Times New Roman" panose="02020603050405020304" pitchFamily="18" charset="0"/>
                <a:cs typeface="Times New Roman" panose="02020603050405020304" pitchFamily="18" charset="0"/>
              </a:rPr>
            </a:b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A4437E2-BE1E-4B56-BEB9-14B773D3C70A}"/>
              </a:ext>
            </a:extLst>
          </p:cNvPr>
          <p:cNvSpPr/>
          <p:nvPr/>
        </p:nvSpPr>
        <p:spPr>
          <a:xfrm>
            <a:off x="283028" y="1189688"/>
            <a:ext cx="14042572" cy="1704569"/>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Main Objective of the Article: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To propose a novel topic model called </a:t>
            </a:r>
            <a:r>
              <a:rPr lang="en-US" b="1" dirty="0" err="1">
                <a:solidFill>
                  <a:schemeClr val="bg1"/>
                </a:solidFill>
                <a:latin typeface="Times New Roman" panose="02020603050405020304" pitchFamily="18" charset="0"/>
                <a:cs typeface="Times New Roman" panose="02020603050405020304" pitchFamily="18" charset="0"/>
              </a:rPr>
              <a:t>FASTopic</a:t>
            </a:r>
            <a:r>
              <a:rPr lang="en-US" dirty="0">
                <a:solidFill>
                  <a:schemeClr val="bg1"/>
                </a:solidFill>
                <a:latin typeface="Times New Roman" panose="02020603050405020304" pitchFamily="18" charset="0"/>
                <a:cs typeface="Times New Roman" panose="02020603050405020304" pitchFamily="18" charset="0"/>
              </a:rPr>
              <a:t>, which consists of two core components: </a:t>
            </a:r>
            <a:r>
              <a:rPr lang="en-US" b="1" dirty="0">
                <a:solidFill>
                  <a:schemeClr val="bg1"/>
                </a:solidFill>
                <a:latin typeface="Times New Roman" panose="02020603050405020304" pitchFamily="18" charset="0"/>
                <a:cs typeface="Times New Roman" panose="02020603050405020304" pitchFamily="18" charset="0"/>
              </a:rPr>
              <a:t>Dual Semantic-relation Reconstruction</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Embedding Transport Plan</a:t>
            </a:r>
            <a:r>
              <a:rPr lang="en-US" dirty="0">
                <a:solidFill>
                  <a:schemeClr val="bg1"/>
                </a:solidFill>
                <a:latin typeface="Times New Roman" panose="02020603050405020304" pitchFamily="18" charset="0"/>
                <a:cs typeface="Times New Roman" panose="02020603050405020304" pitchFamily="18" charset="0"/>
              </a:rPr>
              <a:t>. Instead of relying on classical methods, it directly models the semantic relationships between documents, topics, and words—aiming to uncover hidden topics in texts with enhanced </a:t>
            </a:r>
            <a:r>
              <a:rPr lang="en-US" b="1" dirty="0">
                <a:solidFill>
                  <a:schemeClr val="bg1"/>
                </a:solidFill>
                <a:latin typeface="Times New Roman" panose="02020603050405020304" pitchFamily="18" charset="0"/>
                <a:cs typeface="Times New Roman" panose="02020603050405020304" pitchFamily="18" charset="0"/>
              </a:rPr>
              <a:t>speed, adaptability, stability, transferability, and efficiency</a:t>
            </a:r>
            <a:r>
              <a:rPr lang="en-US" dirty="0">
                <a:solidFill>
                  <a:schemeClr val="bg1"/>
                </a:solidFill>
                <a:latin typeface="Times New Roman" panose="02020603050405020304" pitchFamily="18" charset="0"/>
                <a:cs typeface="Times New Roman" panose="02020603050405020304" pitchFamily="18" charset="0"/>
              </a:rPr>
              <a:t>.</a:t>
            </a:r>
          </a:p>
        </p:txBody>
      </p:sp>
      <p:sp>
        <p:nvSpPr>
          <p:cNvPr id="13" name="Rectangle 12">
            <a:extLst>
              <a:ext uri="{FF2B5EF4-FFF2-40B4-BE49-F238E27FC236}">
                <a16:creationId xmlns:a16="http://schemas.microsoft.com/office/drawing/2014/main" id="{9FCFE2CA-F4BE-490F-84B2-E801EA8C1C34}"/>
              </a:ext>
            </a:extLst>
          </p:cNvPr>
          <p:cNvSpPr/>
          <p:nvPr/>
        </p:nvSpPr>
        <p:spPr>
          <a:xfrm>
            <a:off x="8655955" y="2894257"/>
            <a:ext cx="6152245" cy="2951064"/>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Proposed method architecture:</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Document Embedding Extraction</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Random Initialization of Topic and Word Embeddings</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Dual Semantic-Relation Modeling via Optimal Transport</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Document Reconstruction via Semantic Relations</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Joint Optimization</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Inference for New Documents</a:t>
            </a:r>
          </a:p>
        </p:txBody>
      </p:sp>
      <p:sp>
        <p:nvSpPr>
          <p:cNvPr id="14" name="Rectangle 13">
            <a:extLst>
              <a:ext uri="{FF2B5EF4-FFF2-40B4-BE49-F238E27FC236}">
                <a16:creationId xmlns:a16="http://schemas.microsoft.com/office/drawing/2014/main" id="{8383CF5B-6703-41BD-B662-B67786E907E0}"/>
              </a:ext>
            </a:extLst>
          </p:cNvPr>
          <p:cNvSpPr/>
          <p:nvPr/>
        </p:nvSpPr>
        <p:spPr>
          <a:xfrm>
            <a:off x="2022928" y="3084068"/>
            <a:ext cx="6106886" cy="2397066"/>
          </a:xfrm>
          <a:prstGeom prst="rect">
            <a:avLst/>
          </a:prstGeom>
        </p:spPr>
        <p:txBody>
          <a:bodyPr wrap="square">
            <a:spAutoFit/>
          </a:bodyPr>
          <a:lstStyle/>
          <a:p>
            <a:r>
              <a:rPr lang="en-US" b="1" dirty="0">
                <a:solidFill>
                  <a:srgbClr val="FFC000"/>
                </a:solidFill>
                <a:latin typeface="Times New Roman" panose="02020603050405020304" pitchFamily="18" charset="0"/>
                <a:cs typeface="Times New Roman" panose="02020603050405020304" pitchFamily="18" charset="0"/>
              </a:rPr>
              <a:t>Strengths of the method:</a:t>
            </a:r>
            <a:endParaRPr lang="en-US" dirty="0">
              <a:solidFill>
                <a:srgbClr val="FFC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Very high execution speed</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Better performance in Topic Coherence and Topic Diversity metrics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High stability</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Simple architecture</a:t>
            </a:r>
          </a:p>
        </p:txBody>
      </p:sp>
      <p:sp>
        <p:nvSpPr>
          <p:cNvPr id="18" name="Rectangle 17">
            <a:extLst>
              <a:ext uri="{FF2B5EF4-FFF2-40B4-BE49-F238E27FC236}">
                <a16:creationId xmlns:a16="http://schemas.microsoft.com/office/drawing/2014/main" id="{6F4039AF-D616-4C6B-A041-D9B538C989F4}"/>
              </a:ext>
            </a:extLst>
          </p:cNvPr>
          <p:cNvSpPr/>
          <p:nvPr/>
        </p:nvSpPr>
        <p:spPr>
          <a:xfrm>
            <a:off x="283028" y="5709734"/>
            <a:ext cx="5800272" cy="2397066"/>
          </a:xfrm>
          <a:prstGeom prst="rect">
            <a:avLst/>
          </a:prstGeom>
        </p:spPr>
        <p:txBody>
          <a:bodyPr wrap="square">
            <a:spAutoFit/>
          </a:bodyPr>
          <a:lstStyle/>
          <a:p>
            <a:r>
              <a:rPr lang="en-US" b="1" dirty="0">
                <a:solidFill>
                  <a:srgbClr val="FFC000"/>
                </a:solidFill>
                <a:latin typeface="Times New Roman" panose="02020603050405020304" pitchFamily="18" charset="0"/>
                <a:cs typeface="Times New Roman" panose="02020603050405020304" pitchFamily="18" charset="0"/>
              </a:rPr>
              <a:t>Weaknesses or limitations:</a:t>
            </a:r>
            <a:endParaRPr lang="en-US" dirty="0">
              <a:solidFill>
                <a:srgbClr val="FFC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Dependence on a pre-trained model</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Limitation in processing long documents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High memory consumption</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Lack of support for multilingual documents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Initial parameter tuning</a:t>
            </a:r>
          </a:p>
        </p:txBody>
      </p:sp>
      <p:sp>
        <p:nvSpPr>
          <p:cNvPr id="9" name="Rectangle 8">
            <a:extLst>
              <a:ext uri="{FF2B5EF4-FFF2-40B4-BE49-F238E27FC236}">
                <a16:creationId xmlns:a16="http://schemas.microsoft.com/office/drawing/2014/main" id="{CBA8B8E3-A77D-4F7E-BE90-A159DA4F5CC6}"/>
              </a:ext>
            </a:extLst>
          </p:cNvPr>
          <p:cNvSpPr/>
          <p:nvPr/>
        </p:nvSpPr>
        <p:spPr>
          <a:xfrm>
            <a:off x="5571671" y="5961932"/>
            <a:ext cx="9033329" cy="22464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b="1" dirty="0">
                <a:solidFill>
                  <a:schemeClr val="tx1"/>
                </a:solidFill>
                <a:latin typeface="Times New Roman" panose="02020603050405020304" pitchFamily="18" charset="0"/>
                <a:cs typeface="Times New Roman" panose="02020603050405020304" pitchFamily="18" charset="0"/>
              </a:rPr>
              <a:t>Key results:</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The article demonstrates that </a:t>
            </a:r>
            <a:r>
              <a:rPr lang="en-US" dirty="0" err="1">
                <a:solidFill>
                  <a:schemeClr val="tx1"/>
                </a:solidFill>
                <a:latin typeface="Times New Roman" panose="02020603050405020304" pitchFamily="18" charset="0"/>
                <a:cs typeface="Times New Roman" panose="02020603050405020304" pitchFamily="18" charset="0"/>
              </a:rPr>
              <a:t>FASTopic</a:t>
            </a:r>
            <a:r>
              <a:rPr lang="en-US" dirty="0">
                <a:solidFill>
                  <a:schemeClr val="tx1"/>
                </a:solidFill>
                <a:latin typeface="Times New Roman" panose="02020603050405020304" pitchFamily="18" charset="0"/>
                <a:cs typeface="Times New Roman" panose="02020603050405020304" pitchFamily="18" charset="0"/>
              </a:rPr>
              <a:t> significantly outperforms leading models across all evaluation metrics—including topic quality, document-topic distribution quality, execution speed, stability, transferability, and overall performance—while delivering an optimal balance between efficiency, speed, and stability.</a:t>
            </a:r>
          </a:p>
        </p:txBody>
      </p:sp>
    </p:spTree>
    <p:extLst>
      <p:ext uri="{BB962C8B-B14F-4D97-AF65-F5344CB8AC3E}">
        <p14:creationId xmlns:p14="http://schemas.microsoft.com/office/powerpoint/2010/main" val="107127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24BBA7-C84A-4B59-BCC9-511A75FC50C3}"/>
              </a:ext>
            </a:extLst>
          </p:cNvPr>
          <p:cNvSpPr/>
          <p:nvPr/>
        </p:nvSpPr>
        <p:spPr>
          <a:xfrm>
            <a:off x="3755573" y="220545"/>
            <a:ext cx="7489370" cy="369332"/>
          </a:xfrm>
          <a:prstGeom prst="rect">
            <a:avLst/>
          </a:prstGeom>
        </p:spPr>
        <p:txBody>
          <a:bodyPr wrap="square">
            <a:spAutoFit/>
          </a:bodyPr>
          <a:lstStyle/>
          <a:p>
            <a:r>
              <a:rPr lang="en-US" b="1" dirty="0" err="1">
                <a:solidFill>
                  <a:srgbClr val="FFC000"/>
                </a:solidFill>
                <a:latin typeface="Times New Roman" panose="02020603050405020304" pitchFamily="18" charset="0"/>
                <a:cs typeface="Times New Roman" panose="02020603050405020304" pitchFamily="18" charset="0"/>
              </a:rPr>
              <a:t>BERTopic</a:t>
            </a:r>
            <a:r>
              <a:rPr lang="en-US" b="1" dirty="0">
                <a:solidFill>
                  <a:srgbClr val="FFC000"/>
                </a:solidFill>
                <a:latin typeface="Times New Roman" panose="02020603050405020304" pitchFamily="18" charset="0"/>
                <a:cs typeface="Times New Roman" panose="02020603050405020304" pitchFamily="18" charset="0"/>
              </a:rPr>
              <a:t> for Topic Modeling of Hindi Short Texts:  </a:t>
            </a:r>
            <a:r>
              <a:rPr lang="en-US" b="1" dirty="0">
                <a:solidFill>
                  <a:srgbClr val="FFFF00"/>
                </a:solidFill>
              </a:rPr>
              <a:t>A Comparative Study</a:t>
            </a:r>
            <a:endParaRPr lang="en-US" dirty="0">
              <a:solidFill>
                <a:srgbClr val="FFC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80CD4E4-C099-4F1F-9661-CCF9698A8916}"/>
              </a:ext>
            </a:extLst>
          </p:cNvPr>
          <p:cNvSpPr/>
          <p:nvPr/>
        </p:nvSpPr>
        <p:spPr>
          <a:xfrm>
            <a:off x="76200" y="643895"/>
            <a:ext cx="14162314" cy="738664"/>
          </a:xfrm>
          <a:prstGeom prst="rect">
            <a:avLst/>
          </a:prstGeom>
        </p:spPr>
        <p:txBody>
          <a:bodyPr wrap="square">
            <a:spAutoFit/>
          </a:bodyPr>
          <a:lstStyle/>
          <a:p>
            <a:pPr algn="ctr"/>
            <a:r>
              <a:rPr lang="en-US" sz="1400" b="1" dirty="0">
                <a:solidFill>
                  <a:schemeClr val="bg1"/>
                </a:solidFill>
                <a:latin typeface="Times New Roman" panose="02020603050405020304" pitchFamily="18" charset="0"/>
                <a:cs typeface="Times New Roman" panose="02020603050405020304" pitchFamily="18" charset="0"/>
              </a:rPr>
              <a:t>Atharva </a:t>
            </a:r>
            <a:r>
              <a:rPr lang="en-US" sz="1400" b="1" dirty="0" err="1">
                <a:solidFill>
                  <a:schemeClr val="bg1"/>
                </a:solidFill>
                <a:latin typeface="Times New Roman" panose="02020603050405020304" pitchFamily="18" charset="0"/>
                <a:cs typeface="Times New Roman" panose="02020603050405020304" pitchFamily="18" charset="0"/>
              </a:rPr>
              <a:t>Mutsaddi</a:t>
            </a:r>
            <a:r>
              <a:rPr lang="en-US" sz="1400" b="1" dirty="0">
                <a:solidFill>
                  <a:schemeClr val="bg1"/>
                </a:solidFill>
                <a:latin typeface="Times New Roman" panose="02020603050405020304" pitchFamily="18" charset="0"/>
                <a:cs typeface="Times New Roman" panose="02020603050405020304" pitchFamily="18" charset="0"/>
              </a:rPr>
              <a:t>, Anvi </a:t>
            </a:r>
            <a:r>
              <a:rPr lang="en-US" sz="1400" b="1" dirty="0" err="1">
                <a:solidFill>
                  <a:schemeClr val="bg1"/>
                </a:solidFill>
                <a:latin typeface="Times New Roman" panose="02020603050405020304" pitchFamily="18" charset="0"/>
                <a:cs typeface="Times New Roman" panose="02020603050405020304" pitchFamily="18" charset="0"/>
              </a:rPr>
              <a:t>Jamkhande</a:t>
            </a:r>
            <a:r>
              <a:rPr lang="en-US" sz="1400" b="1" dirty="0">
                <a:solidFill>
                  <a:schemeClr val="bg1"/>
                </a:solidFill>
                <a:latin typeface="Times New Roman" panose="02020603050405020304" pitchFamily="18" charset="0"/>
                <a:cs typeface="Times New Roman" panose="02020603050405020304" pitchFamily="18" charset="0"/>
              </a:rPr>
              <a:t>, Aryan </a:t>
            </a:r>
            <a:r>
              <a:rPr lang="en-US" sz="1400" b="1" dirty="0" err="1">
                <a:solidFill>
                  <a:schemeClr val="bg1"/>
                </a:solidFill>
                <a:latin typeface="Times New Roman" panose="02020603050405020304" pitchFamily="18" charset="0"/>
                <a:cs typeface="Times New Roman" panose="02020603050405020304" pitchFamily="18" charset="0"/>
              </a:rPr>
              <a:t>Thakre</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Yashodhara</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Haribhakta</a:t>
            </a:r>
            <a:endParaRPr lang="en-US" sz="1400" b="1" dirty="0">
              <a:solidFill>
                <a:schemeClr val="bg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Department of Computer Science and Engineering, COEP Technological University {atharvaam21, jamkhandeaa21, aryanst21, </a:t>
            </a:r>
            <a:r>
              <a:rPr lang="en-US" sz="1400" dirty="0" err="1">
                <a:solidFill>
                  <a:schemeClr val="bg1"/>
                </a:solidFill>
                <a:latin typeface="Times New Roman" panose="02020603050405020304" pitchFamily="18" charset="0"/>
                <a:cs typeface="Times New Roman" panose="02020603050405020304" pitchFamily="18" charset="0"/>
              </a:rPr>
              <a:t>ybl</a:t>
            </a:r>
            <a:r>
              <a:rPr lang="en-US" sz="1400" dirty="0">
                <a:solidFill>
                  <a:schemeClr val="bg1"/>
                </a:solidFill>
                <a:latin typeface="Times New Roman" panose="02020603050405020304" pitchFamily="18" charset="0"/>
                <a:cs typeface="Times New Roman" panose="02020603050405020304" pitchFamily="18" charset="0"/>
              </a:rPr>
              <a:t>}.comp@coeptech.ac.in </a:t>
            </a:r>
            <a:br>
              <a:rPr lang="en-US" sz="1400" dirty="0">
                <a:solidFill>
                  <a:schemeClr val="bg1"/>
                </a:solidFill>
                <a:latin typeface="Times New Roman" panose="02020603050405020304" pitchFamily="18" charset="0"/>
                <a:cs typeface="Times New Roman" panose="02020603050405020304" pitchFamily="18" charset="0"/>
              </a:rPr>
            </a:b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1EA772-A873-49E4-AC12-4A1EC5AF42F9}"/>
              </a:ext>
            </a:extLst>
          </p:cNvPr>
          <p:cNvSpPr/>
          <p:nvPr/>
        </p:nvSpPr>
        <p:spPr>
          <a:xfrm>
            <a:off x="321128" y="1259261"/>
            <a:ext cx="14129658" cy="1711366"/>
          </a:xfrm>
          <a:prstGeom prst="rect">
            <a:avLst/>
          </a:prstGeom>
        </p:spPr>
        <p:txBody>
          <a:bodyPr wrap="square">
            <a:spAutoFit/>
          </a:bodyPr>
          <a:lstStyle/>
          <a:p>
            <a:pPr algn="l">
              <a:lnSpc>
                <a:spcPct val="150000"/>
              </a:lnSpc>
            </a:pPr>
            <a:r>
              <a:rPr lang="en-US" b="1" dirty="0">
                <a:solidFill>
                  <a:srgbClr val="FFC000"/>
                </a:solidFill>
                <a:latin typeface="Times New Roman" panose="02020603050405020304" pitchFamily="18" charset="0"/>
                <a:cs typeface="Times New Roman" panose="02020603050405020304" pitchFamily="18" charset="0"/>
              </a:rPr>
              <a:t>Main objective of the article: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This article evaluates the effectiveness of the </a:t>
            </a:r>
            <a:r>
              <a:rPr lang="en-US" dirty="0" err="1">
                <a:solidFill>
                  <a:schemeClr val="bg1"/>
                </a:solidFill>
                <a:latin typeface="Times New Roman" panose="02020603050405020304" pitchFamily="18" charset="0"/>
                <a:cs typeface="Times New Roman" panose="02020603050405020304" pitchFamily="18" charset="0"/>
              </a:rPr>
              <a:t>BERTopic</a:t>
            </a:r>
            <a:r>
              <a:rPr lang="en-US" dirty="0">
                <a:solidFill>
                  <a:schemeClr val="bg1"/>
                </a:solidFill>
                <a:latin typeface="Times New Roman" panose="02020603050405020304" pitchFamily="18" charset="0"/>
                <a:cs typeface="Times New Roman" panose="02020603050405020304" pitchFamily="18" charset="0"/>
              </a:rPr>
              <a:t> model for topic modeling in Hindi short texts and compares it with other classical and modern methods to demonstrate its superiority in addressing specific linguistic challenges of Hindi, such as the absence of capital letters, non-standard spelling, and repetitive emphatic phrases.</a:t>
            </a:r>
          </a:p>
        </p:txBody>
      </p:sp>
      <p:sp>
        <p:nvSpPr>
          <p:cNvPr id="12" name="Rectangle 11">
            <a:extLst>
              <a:ext uri="{FF2B5EF4-FFF2-40B4-BE49-F238E27FC236}">
                <a16:creationId xmlns:a16="http://schemas.microsoft.com/office/drawing/2014/main" id="{E0B27746-1E89-466A-A42E-99797DECE1A1}"/>
              </a:ext>
            </a:extLst>
          </p:cNvPr>
          <p:cNvSpPr/>
          <p:nvPr/>
        </p:nvSpPr>
        <p:spPr>
          <a:xfrm>
            <a:off x="10637155" y="3188094"/>
            <a:ext cx="4209145" cy="2397066"/>
          </a:xfrm>
          <a:prstGeom prst="rect">
            <a:avLst/>
          </a:prstGeom>
        </p:spPr>
        <p:txBody>
          <a:bodyPr wrap="square">
            <a:spAutoFit/>
          </a:bodyPr>
          <a:lstStyle/>
          <a:p>
            <a:r>
              <a:rPr lang="en-US" b="1" dirty="0">
                <a:solidFill>
                  <a:srgbClr val="FFC000"/>
                </a:solidFill>
                <a:latin typeface="Times New Roman" panose="02020603050405020304" pitchFamily="18" charset="0"/>
                <a:cs typeface="Times New Roman" panose="02020603050405020304" pitchFamily="18" charset="0"/>
              </a:rPr>
              <a:t>Proposed method architecture:</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Document embedding extraction</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Dimensionality reduction</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Clustering</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Topic extraction</a:t>
            </a:r>
          </a:p>
          <a:p>
            <a:pPr marL="342900" indent="-342900">
              <a:lnSpc>
                <a:spcPct val="150000"/>
              </a:lnSpc>
              <a:buFont typeface="+mj-lt"/>
              <a:buAutoNum type="alphaUcPeriod"/>
            </a:pPr>
            <a:r>
              <a:rPr lang="en-US" dirty="0">
                <a:solidFill>
                  <a:schemeClr val="bg1"/>
                </a:solidFill>
                <a:latin typeface="Times New Roman" panose="02020603050405020304" pitchFamily="18" charset="0"/>
                <a:cs typeface="Times New Roman" panose="02020603050405020304" pitchFamily="18" charset="0"/>
              </a:rPr>
              <a:t>Evaluation</a:t>
            </a:r>
          </a:p>
        </p:txBody>
      </p:sp>
      <p:sp>
        <p:nvSpPr>
          <p:cNvPr id="15" name="Rectangle 14">
            <a:extLst>
              <a:ext uri="{FF2B5EF4-FFF2-40B4-BE49-F238E27FC236}">
                <a16:creationId xmlns:a16="http://schemas.microsoft.com/office/drawing/2014/main" id="{F2FD6A18-A9D6-4403-8A98-C07F2E31226B}"/>
              </a:ext>
            </a:extLst>
          </p:cNvPr>
          <p:cNvSpPr/>
          <p:nvPr/>
        </p:nvSpPr>
        <p:spPr>
          <a:xfrm>
            <a:off x="6112328" y="3143447"/>
            <a:ext cx="4359731" cy="2535566"/>
          </a:xfrm>
          <a:prstGeom prst="rect">
            <a:avLst/>
          </a:prstGeom>
        </p:spPr>
        <p:txBody>
          <a:bodyPr wrap="square">
            <a:spAutoFit/>
          </a:bodyPr>
          <a:lstStyle/>
          <a:p>
            <a:pPr>
              <a:lnSpc>
                <a:spcPct val="150000"/>
              </a:lnSpc>
            </a:pPr>
            <a:r>
              <a:rPr lang="en-US" dirty="0">
                <a:solidFill>
                  <a:srgbClr val="FFC000"/>
                </a:solidFill>
                <a:latin typeface="Times New Roman" panose="02020603050405020304" pitchFamily="18" charset="0"/>
                <a:cs typeface="Times New Roman" panose="02020603050405020304" pitchFamily="18" charset="0"/>
              </a:rPr>
              <a:t>Strengths of the method:</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Focus on low-resource languages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Comprehensive comparison</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Qualitative analysis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Multiple embedding evaluation</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Qualitative cluster analysis</a:t>
            </a:r>
          </a:p>
        </p:txBody>
      </p:sp>
      <p:sp>
        <p:nvSpPr>
          <p:cNvPr id="16" name="Rectangle 15">
            <a:extLst>
              <a:ext uri="{FF2B5EF4-FFF2-40B4-BE49-F238E27FC236}">
                <a16:creationId xmlns:a16="http://schemas.microsoft.com/office/drawing/2014/main" id="{998E8621-5EE6-4461-8C46-B07FCDE0E472}"/>
              </a:ext>
            </a:extLst>
          </p:cNvPr>
          <p:cNvSpPr/>
          <p:nvPr/>
        </p:nvSpPr>
        <p:spPr>
          <a:xfrm>
            <a:off x="518885" y="3193034"/>
            <a:ext cx="5301343" cy="2535566"/>
          </a:xfrm>
          <a:prstGeom prst="rect">
            <a:avLst/>
          </a:prstGeom>
        </p:spPr>
        <p:txBody>
          <a:bodyPr wrap="square">
            <a:spAutoFit/>
          </a:bodyPr>
          <a:lstStyle/>
          <a:p>
            <a:pPr>
              <a:lnSpc>
                <a:spcPct val="150000"/>
              </a:lnSpc>
            </a:pPr>
            <a:r>
              <a:rPr lang="en-US" dirty="0">
                <a:solidFill>
                  <a:srgbClr val="FFC000"/>
                </a:solidFill>
                <a:latin typeface="Times New Roman" panose="02020603050405020304" pitchFamily="18" charset="0"/>
                <a:cs typeface="Times New Roman" panose="02020603050405020304" pitchFamily="18" charset="0"/>
              </a:rPr>
              <a:t>Weaknesses or limitations: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Data limitation and the use of a single dataset</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Topic bias in the dataset</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Exclusive focus on short texts and lack of testing the model on longer documents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Lack of multilingual support</a:t>
            </a:r>
          </a:p>
        </p:txBody>
      </p:sp>
      <p:sp>
        <p:nvSpPr>
          <p:cNvPr id="9" name="Rectangle 8">
            <a:extLst>
              <a:ext uri="{FF2B5EF4-FFF2-40B4-BE49-F238E27FC236}">
                <a16:creationId xmlns:a16="http://schemas.microsoft.com/office/drawing/2014/main" id="{8F0FCBF1-86D9-4FB6-82B4-E8649C637B65}"/>
              </a:ext>
            </a:extLst>
          </p:cNvPr>
          <p:cNvSpPr/>
          <p:nvPr/>
        </p:nvSpPr>
        <p:spPr>
          <a:xfrm>
            <a:off x="76201" y="6019800"/>
            <a:ext cx="14528800" cy="16171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b="1" dirty="0">
                <a:latin typeface="Times New Roman" panose="02020603050405020304" pitchFamily="18" charset="0"/>
                <a:cs typeface="Times New Roman" panose="02020603050405020304" pitchFamily="18" charset="0"/>
              </a:rPr>
              <a:t>Key results:</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BERTopic</a:t>
            </a:r>
            <a:r>
              <a:rPr lang="en-US" dirty="0">
                <a:latin typeface="Times New Roman" panose="02020603050405020304" pitchFamily="18" charset="0"/>
                <a:cs typeface="Times New Roman" panose="02020603050405020304" pitchFamily="18" charset="0"/>
              </a:rPr>
              <a:t> with </a:t>
            </a:r>
            <a:r>
              <a:rPr lang="en-US" b="1" dirty="0" err="1">
                <a:latin typeface="Times New Roman" panose="02020603050405020304" pitchFamily="18" charset="0"/>
                <a:cs typeface="Times New Roman" panose="02020603050405020304" pitchFamily="18" charset="0"/>
              </a:rPr>
              <a:t>mBERT</a:t>
            </a:r>
            <a:r>
              <a:rPr lang="en-US" b="1" dirty="0">
                <a:latin typeface="Times New Roman" panose="02020603050405020304" pitchFamily="18" charset="0"/>
                <a:cs typeface="Times New Roman" panose="02020603050405020304" pitchFamily="18" charset="0"/>
              </a:rPr>
              <a:t>-Uncased embeddings</a:t>
            </a:r>
            <a:r>
              <a:rPr lang="en-US" dirty="0">
                <a:latin typeface="Times New Roman" panose="02020603050405020304" pitchFamily="18" charset="0"/>
                <a:cs typeface="Times New Roman" panose="02020603050405020304" pitchFamily="18" charset="0"/>
              </a:rPr>
              <a:t> consistently outperformed all compared models in topic modeling for Hindi short texts and was able to extract more coherent and meaningful topics even in the presence of specific linguistic challenges of Hindi.</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779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769A00-1D66-4BE4-87AA-F134F8C5C614}"/>
              </a:ext>
            </a:extLst>
          </p:cNvPr>
          <p:cNvSpPr/>
          <p:nvPr/>
        </p:nvSpPr>
        <p:spPr>
          <a:xfrm>
            <a:off x="3657600" y="191060"/>
            <a:ext cx="7315200" cy="369332"/>
          </a:xfrm>
          <a:prstGeom prst="rect">
            <a:avLst/>
          </a:prstGeom>
        </p:spPr>
        <p:txBody>
          <a:bodyPr>
            <a:spAutoFit/>
          </a:bodyPr>
          <a:lstStyle/>
          <a:p>
            <a:r>
              <a:rPr lang="en-US" b="1" dirty="0">
                <a:solidFill>
                  <a:srgbClr val="FFC000"/>
                </a:solidFill>
                <a:latin typeface="Times New Roman" panose="02020603050405020304" pitchFamily="18" charset="0"/>
                <a:cs typeface="Times New Roman" panose="02020603050405020304" pitchFamily="18" charset="0"/>
              </a:rPr>
              <a:t>A survey on neural topic models: methods, applications, and challenges</a:t>
            </a:r>
            <a:r>
              <a:rPr lang="en-US" dirty="0">
                <a:solidFill>
                  <a:srgbClr val="FFC000"/>
                </a:solidFill>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886EA4D1-9ADF-4544-B8C8-4BAFEAB17FDB}"/>
              </a:ext>
            </a:extLst>
          </p:cNvPr>
          <p:cNvSpPr/>
          <p:nvPr/>
        </p:nvSpPr>
        <p:spPr>
          <a:xfrm>
            <a:off x="4855029" y="540521"/>
            <a:ext cx="4572000" cy="892937"/>
          </a:xfrm>
          <a:prstGeom prst="rect">
            <a:avLst/>
          </a:prstGeom>
        </p:spPr>
        <p:txBody>
          <a:bodyPr wrap="square">
            <a:spAutoFit/>
          </a:bodyPr>
          <a:lstStyle/>
          <a:p>
            <a:pPr algn="ctr">
              <a:lnSpc>
                <a:spcPct val="150000"/>
              </a:lnSpc>
            </a:pPr>
            <a:r>
              <a:rPr lang="en-US" sz="1400" b="1" dirty="0" err="1">
                <a:solidFill>
                  <a:schemeClr val="bg1"/>
                </a:solidFill>
                <a:latin typeface="Times New Roman" panose="02020603050405020304" pitchFamily="18" charset="0"/>
                <a:cs typeface="Times New Roman" panose="02020603050405020304" pitchFamily="18" charset="0"/>
              </a:rPr>
              <a:t>Xiaobao</a:t>
            </a:r>
            <a:r>
              <a:rPr lang="en-US" sz="1400" b="1" dirty="0">
                <a:solidFill>
                  <a:schemeClr val="bg1"/>
                </a:solidFill>
                <a:latin typeface="Times New Roman" panose="02020603050405020304" pitchFamily="18" charset="0"/>
                <a:cs typeface="Times New Roman" panose="02020603050405020304" pitchFamily="18" charset="0"/>
              </a:rPr>
              <a:t> Wu</a:t>
            </a:r>
            <a:r>
              <a:rPr lang="en-US" sz="400" b="1" dirty="0">
                <a:solidFill>
                  <a:schemeClr val="bg1"/>
                </a:solidFill>
                <a:latin typeface="Times New Roman" panose="02020603050405020304" pitchFamily="18" charset="0"/>
                <a:cs typeface="Times New Roman" panose="02020603050405020304" pitchFamily="18" charset="0"/>
              </a:rPr>
              <a:t>1 </a:t>
            </a:r>
            <a:r>
              <a:rPr lang="en-US" sz="1400" b="1" dirty="0">
                <a:solidFill>
                  <a:schemeClr val="bg1"/>
                </a:solidFill>
                <a:latin typeface="Times New Roman" panose="02020603050405020304" pitchFamily="18" charset="0"/>
                <a:cs typeface="Times New Roman" panose="02020603050405020304" pitchFamily="18" charset="0"/>
              </a:rPr>
              <a:t>· Thong Nguyen</a:t>
            </a:r>
            <a:r>
              <a:rPr lang="en-US" sz="400" b="1" dirty="0">
                <a:solidFill>
                  <a:schemeClr val="bg1"/>
                </a:solidFill>
                <a:latin typeface="Times New Roman" panose="02020603050405020304" pitchFamily="18" charset="0"/>
                <a:cs typeface="Times New Roman" panose="02020603050405020304" pitchFamily="18" charset="0"/>
              </a:rPr>
              <a:t>2 </a:t>
            </a:r>
            <a:r>
              <a:rPr lang="en-US" sz="1400" b="1" dirty="0">
                <a:solidFill>
                  <a:schemeClr val="bg1"/>
                </a:solidFill>
                <a:latin typeface="Times New Roman" panose="02020603050405020304" pitchFamily="18" charset="0"/>
                <a:cs typeface="Times New Roman" panose="02020603050405020304" pitchFamily="18" charset="0"/>
              </a:rPr>
              <a:t>· Anh Tuan Luu</a:t>
            </a:r>
            <a:r>
              <a:rPr lang="en-US" sz="400" b="1" dirty="0">
                <a:solidFill>
                  <a:schemeClr val="bg1"/>
                </a:solidFill>
                <a:latin typeface="Times New Roman" panose="02020603050405020304" pitchFamily="18" charset="0"/>
                <a:cs typeface="Times New Roman" panose="02020603050405020304" pitchFamily="18" charset="0"/>
              </a:rPr>
              <a:t>1</a:t>
            </a:r>
          </a:p>
          <a:p>
            <a:pPr algn="ctr">
              <a:lnSpc>
                <a:spcPct val="150000"/>
              </a:lnSpc>
            </a:pPr>
            <a:r>
              <a:rPr lang="en-US" sz="1100" dirty="0">
                <a:solidFill>
                  <a:schemeClr val="bg1"/>
                </a:solidFill>
                <a:latin typeface="Times New Roman" panose="02020603050405020304" pitchFamily="18" charset="0"/>
                <a:cs typeface="Times New Roman" panose="02020603050405020304" pitchFamily="18" charset="0"/>
              </a:rPr>
              <a:t>Accepted: 19 December 2023 / Published online: 25 January 2024</a:t>
            </a:r>
          </a:p>
          <a:p>
            <a:pPr algn="ctr">
              <a:lnSpc>
                <a:spcPct val="150000"/>
              </a:lnSpc>
            </a:pPr>
            <a:r>
              <a:rPr lang="en-US" sz="1100" dirty="0">
                <a:solidFill>
                  <a:schemeClr val="bg1"/>
                </a:solidFill>
                <a:latin typeface="Times New Roman" panose="02020603050405020304" pitchFamily="18" charset="0"/>
                <a:cs typeface="Times New Roman" panose="02020603050405020304" pitchFamily="18" charset="0"/>
              </a:rPr>
              <a:t>© The Author(s) 2024 </a:t>
            </a:r>
          </a:p>
        </p:txBody>
      </p:sp>
      <p:sp>
        <p:nvSpPr>
          <p:cNvPr id="7" name="Rectangle 6">
            <a:extLst>
              <a:ext uri="{FF2B5EF4-FFF2-40B4-BE49-F238E27FC236}">
                <a16:creationId xmlns:a16="http://schemas.microsoft.com/office/drawing/2014/main" id="{36F392A2-C307-458B-BFAF-88CAE11FB683}"/>
              </a:ext>
            </a:extLst>
          </p:cNvPr>
          <p:cNvSpPr/>
          <p:nvPr/>
        </p:nvSpPr>
        <p:spPr>
          <a:xfrm>
            <a:off x="141513" y="1143812"/>
            <a:ext cx="14586856" cy="1289071"/>
          </a:xfrm>
          <a:prstGeom prst="rect">
            <a:avLst/>
          </a:prstGeom>
        </p:spPr>
        <p:txBody>
          <a:bodyPr wrap="square">
            <a:spAutoFit/>
          </a:bodyPr>
          <a:lstStyle/>
          <a:p>
            <a:pPr algn="l">
              <a:lnSpc>
                <a:spcPct val="150000"/>
              </a:lnSpc>
            </a:pPr>
            <a:r>
              <a:rPr lang="en-US" b="1" dirty="0">
                <a:solidFill>
                  <a:srgbClr val="FFC000"/>
                </a:solidFill>
                <a:latin typeface="Times New Roman" panose="02020603050405020304" pitchFamily="18" charset="0"/>
                <a:cs typeface="Times New Roman" panose="02020603050405020304" pitchFamily="18" charset="0"/>
              </a:rPr>
              <a:t>Main objective of the article: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The article provides a comprehensive and up-to-date survey of Neural Topic Models (NTMs). It begins by comparing NTMs with classical topic models such as LDA, emphasizing the advantages of NTMs in terms of flexibility, scalability, and the absence of model-specific inference requirements.</a:t>
            </a:r>
          </a:p>
        </p:txBody>
      </p:sp>
      <p:sp>
        <p:nvSpPr>
          <p:cNvPr id="13" name="Rectangle 12">
            <a:extLst>
              <a:ext uri="{FF2B5EF4-FFF2-40B4-BE49-F238E27FC236}">
                <a16:creationId xmlns:a16="http://schemas.microsoft.com/office/drawing/2014/main" id="{7B6BE769-6AAD-4ED1-A89F-C972E114A7B0}"/>
              </a:ext>
            </a:extLst>
          </p:cNvPr>
          <p:cNvSpPr/>
          <p:nvPr/>
        </p:nvSpPr>
        <p:spPr>
          <a:xfrm>
            <a:off x="10007599" y="2534483"/>
            <a:ext cx="4757058" cy="3416320"/>
          </a:xfrm>
          <a:prstGeom prst="rect">
            <a:avLst/>
          </a:prstGeom>
        </p:spPr>
        <p:txBody>
          <a:bodyPr wrap="square">
            <a:spAutoFit/>
          </a:bodyPr>
          <a:lstStyle/>
          <a:p>
            <a:r>
              <a:rPr lang="en-US" b="1" dirty="0">
                <a:solidFill>
                  <a:srgbClr val="FFC000"/>
                </a:solidFill>
                <a:latin typeface="Times New Roman" panose="02020603050405020304" pitchFamily="18" charset="0"/>
                <a:cs typeface="Times New Roman" panose="02020603050405020304" pitchFamily="18" charset="0"/>
              </a:rPr>
              <a:t>Categories reviewed in the article:</a:t>
            </a:r>
          </a:p>
          <a:p>
            <a:r>
              <a:rPr lang="en-US" b="1" dirty="0">
                <a:solidFill>
                  <a:schemeClr val="bg1"/>
                </a:solidFill>
                <a:latin typeface="Times New Roman" panose="02020603050405020304" pitchFamily="18" charset="0"/>
                <a:cs typeface="Times New Roman" panose="02020603050405020304" pitchFamily="18" charset="0"/>
              </a:rPr>
              <a:t>Based on different neural architectures:</a:t>
            </a:r>
            <a:endParaRPr lang="fa-IR"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Various Priors</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Embeddings</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Metadata</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Graph Neural Networks</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Generative Adversarial Networks</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Pre-trained Language Models</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Contrastive Learning</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NTMs with Reinforcement Learning</a:t>
            </a: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Topic Discovery by Clustering</a:t>
            </a:r>
          </a:p>
        </p:txBody>
      </p:sp>
      <p:sp>
        <p:nvSpPr>
          <p:cNvPr id="14" name="Rectangle 13">
            <a:extLst>
              <a:ext uri="{FF2B5EF4-FFF2-40B4-BE49-F238E27FC236}">
                <a16:creationId xmlns:a16="http://schemas.microsoft.com/office/drawing/2014/main" id="{800ADF55-7D98-455B-934A-8B04D7B2E4CB}"/>
              </a:ext>
            </a:extLst>
          </p:cNvPr>
          <p:cNvSpPr/>
          <p:nvPr/>
        </p:nvSpPr>
        <p:spPr>
          <a:xfrm>
            <a:off x="4889500" y="2571886"/>
            <a:ext cx="4406899" cy="3089564"/>
          </a:xfrm>
          <a:prstGeom prst="rect">
            <a:avLst/>
          </a:prstGeom>
        </p:spPr>
        <p:txBody>
          <a:bodyPr wrap="square">
            <a:spAutoFit/>
          </a:bodyPr>
          <a:lstStyle/>
          <a:p>
            <a:r>
              <a:rPr lang="en-US" dirty="0">
                <a:solidFill>
                  <a:srgbClr val="FFC000"/>
                </a:solidFill>
                <a:latin typeface="Times New Roman" panose="02020603050405020304" pitchFamily="18" charset="0"/>
                <a:cs typeface="Times New Roman" panose="02020603050405020304" pitchFamily="18" charset="0"/>
              </a:rPr>
              <a:t>Categories reviewed in the article:</a:t>
            </a:r>
          </a:p>
          <a:p>
            <a:r>
              <a:rPr lang="en-US" dirty="0">
                <a:solidFill>
                  <a:schemeClr val="bg1"/>
                </a:solidFill>
                <a:latin typeface="Times New Roman" panose="02020603050405020304" pitchFamily="18" charset="0"/>
                <a:cs typeface="Times New Roman" panose="02020603050405020304" pitchFamily="18" charset="0"/>
              </a:rPr>
              <a:t>Based on application scenarios: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Hierarchical NTMs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Short Text NTMs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Cross-lingual NTMs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Dynamic NTMs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Correlated NTMs</a:t>
            </a:r>
          </a:p>
          <a:p>
            <a:pPr marL="285750" indent="-285750">
              <a:lnSpc>
                <a:spcPct val="150000"/>
              </a:lnSpc>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Lifelong NTMs</a:t>
            </a:r>
          </a:p>
        </p:txBody>
      </p:sp>
      <p:sp>
        <p:nvSpPr>
          <p:cNvPr id="18" name="Rectangle 17">
            <a:extLst>
              <a:ext uri="{FF2B5EF4-FFF2-40B4-BE49-F238E27FC236}">
                <a16:creationId xmlns:a16="http://schemas.microsoft.com/office/drawing/2014/main" id="{AB7BBD51-7930-422E-A37F-5EC926A52B9E}"/>
              </a:ext>
            </a:extLst>
          </p:cNvPr>
          <p:cNvSpPr/>
          <p:nvPr/>
        </p:nvSpPr>
        <p:spPr>
          <a:xfrm>
            <a:off x="141513" y="2432883"/>
            <a:ext cx="4359731" cy="2951064"/>
          </a:xfrm>
          <a:prstGeom prst="rect">
            <a:avLst/>
          </a:prstGeom>
        </p:spPr>
        <p:txBody>
          <a:bodyPr wrap="square">
            <a:spAutoFit/>
          </a:bodyPr>
          <a:lstStyle/>
          <a:p>
            <a:pPr>
              <a:lnSpc>
                <a:spcPct val="150000"/>
              </a:lnSpc>
            </a:pPr>
            <a:r>
              <a:rPr lang="en-US" b="1" dirty="0">
                <a:solidFill>
                  <a:srgbClr val="FFC000"/>
                </a:solidFill>
                <a:latin typeface="Times New Roman" panose="02020603050405020304" pitchFamily="18" charset="0"/>
                <a:cs typeface="Times New Roman" panose="02020603050405020304" pitchFamily="18" charset="0"/>
              </a:rPr>
              <a:t>Strengths of NTMs: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High flexibility</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Scalability</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Integration with advanced neural architectures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Effectiveness in complex scenarios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Gradient-based learning</a:t>
            </a:r>
          </a:p>
        </p:txBody>
      </p:sp>
      <p:sp>
        <p:nvSpPr>
          <p:cNvPr id="19" name="Rectangle 18">
            <a:extLst>
              <a:ext uri="{FF2B5EF4-FFF2-40B4-BE49-F238E27FC236}">
                <a16:creationId xmlns:a16="http://schemas.microsoft.com/office/drawing/2014/main" id="{F32A3C5C-7F88-4FA4-9196-3A6158A16D74}"/>
              </a:ext>
            </a:extLst>
          </p:cNvPr>
          <p:cNvSpPr/>
          <p:nvPr/>
        </p:nvSpPr>
        <p:spPr>
          <a:xfrm>
            <a:off x="141513" y="5468933"/>
            <a:ext cx="7084787" cy="2120068"/>
          </a:xfrm>
          <a:prstGeom prst="rect">
            <a:avLst/>
          </a:prstGeom>
        </p:spPr>
        <p:txBody>
          <a:bodyPr wrap="square">
            <a:spAutoFit/>
          </a:bodyPr>
          <a:lstStyle/>
          <a:p>
            <a:pPr>
              <a:lnSpc>
                <a:spcPct val="150000"/>
              </a:lnSpc>
            </a:pPr>
            <a:r>
              <a:rPr lang="en-US" dirty="0">
                <a:solidFill>
                  <a:srgbClr val="FFC000"/>
                </a:solidFill>
                <a:latin typeface="Times New Roman" panose="02020603050405020304" pitchFamily="18" charset="0"/>
                <a:cs typeface="Times New Roman" panose="02020603050405020304" pitchFamily="18" charset="0"/>
              </a:rPr>
              <a:t>Weaknesses or limitations of NTMs: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Low quality of generated topics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Sensitivity to hyperparameters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Lack of standard and reliable evaluation metrics</a:t>
            </a:r>
          </a:p>
          <a:p>
            <a:pPr marL="285750" indent="-285750">
              <a:lnSpc>
                <a:spcPct val="150000"/>
              </a:lnSpc>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Data volume dependency – better performance with large datasets</a:t>
            </a:r>
          </a:p>
        </p:txBody>
      </p:sp>
      <p:sp>
        <p:nvSpPr>
          <p:cNvPr id="10" name="Rectangle 9">
            <a:extLst>
              <a:ext uri="{FF2B5EF4-FFF2-40B4-BE49-F238E27FC236}">
                <a16:creationId xmlns:a16="http://schemas.microsoft.com/office/drawing/2014/main" id="{E81B9EB5-CFFB-4E5A-956F-18A1B2852395}"/>
              </a:ext>
            </a:extLst>
          </p:cNvPr>
          <p:cNvSpPr/>
          <p:nvPr/>
        </p:nvSpPr>
        <p:spPr>
          <a:xfrm>
            <a:off x="6730999" y="5994400"/>
            <a:ext cx="7861301" cy="2209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b="1" dirty="0">
                <a:latin typeface="Times New Roman" panose="02020603050405020304" pitchFamily="18" charset="0"/>
                <a:cs typeface="Times New Roman" panose="02020603050405020304" pitchFamily="18" charset="0"/>
              </a:rPr>
              <a:t>Key results: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By presenting a structured survey, the article demonstrates that NTMs have made significant advancements in flexibility, scalability, and integration with neural architectures. The article suggests that future efforts should focus on improving topic quality, standardizing evaluation, and reducing sensitivity to parameters</a:t>
            </a:r>
            <a:r>
              <a:rPr lang="en-US" dirty="0"/>
              <a:t>.</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628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E3C0FE-10C8-EC43-D1D1-53B1059E4929}"/>
              </a:ext>
            </a:extLst>
          </p:cNvPr>
          <p:cNvPicPr>
            <a:picLocks noChangeAspect="1"/>
          </p:cNvPicPr>
          <p:nvPr/>
        </p:nvPicPr>
        <p:blipFill>
          <a:blip r:embed="rId2"/>
          <a:stretch>
            <a:fillRect/>
          </a:stretch>
        </p:blipFill>
        <p:spPr>
          <a:xfrm>
            <a:off x="141890" y="898641"/>
            <a:ext cx="14282355" cy="7151633"/>
          </a:xfrm>
          <a:prstGeom prst="rect">
            <a:avLst/>
          </a:prstGeom>
        </p:spPr>
      </p:pic>
      <p:sp>
        <p:nvSpPr>
          <p:cNvPr id="9" name="Arrow: Down 8">
            <a:extLst>
              <a:ext uri="{FF2B5EF4-FFF2-40B4-BE49-F238E27FC236}">
                <a16:creationId xmlns:a16="http://schemas.microsoft.com/office/drawing/2014/main" id="{016E04D8-254E-D7E1-D67B-B7A424E18B9E}"/>
              </a:ext>
            </a:extLst>
          </p:cNvPr>
          <p:cNvSpPr/>
          <p:nvPr/>
        </p:nvSpPr>
        <p:spPr>
          <a:xfrm>
            <a:off x="13678886" y="4603533"/>
            <a:ext cx="725213" cy="8355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BB8141-0FB5-3908-7537-F21F458B3235}"/>
              </a:ext>
            </a:extLst>
          </p:cNvPr>
          <p:cNvSpPr txBox="1"/>
          <p:nvPr/>
        </p:nvSpPr>
        <p:spPr>
          <a:xfrm>
            <a:off x="3862551" y="213180"/>
            <a:ext cx="7315200" cy="523220"/>
          </a:xfrm>
          <a:prstGeom prst="rect">
            <a:avLst/>
          </a:prstGeom>
          <a:noFill/>
        </p:spPr>
        <p:txBody>
          <a:bodyPr wrap="square">
            <a:spAutoFit/>
          </a:bodyPr>
          <a:lstStyle/>
          <a:p>
            <a:r>
              <a:rPr lang="en-US" sz="2800" b="1" kern="100" dirty="0">
                <a:solidFill>
                  <a:srgbClr val="FFC000"/>
                </a:solidFill>
                <a:latin typeface="Times New Roman" panose="02020603050405020304" pitchFamily="18" charset="0"/>
                <a:ea typeface="Aptos" panose="020B0004020202020204" pitchFamily="34" charset="0"/>
                <a:cs typeface="Times New Roman" panose="02020603050405020304" pitchFamily="18" charset="0"/>
              </a:rPr>
              <a:t>Transformer-based Topic Modeling</a:t>
            </a:r>
            <a:endParaRPr lang="en-US" sz="2800" dirty="0"/>
          </a:p>
        </p:txBody>
      </p:sp>
    </p:spTree>
    <p:extLst>
      <p:ext uri="{BB962C8B-B14F-4D97-AF65-F5344CB8AC3E}">
        <p14:creationId xmlns:p14="http://schemas.microsoft.com/office/powerpoint/2010/main" val="66639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0">
            <a:extLst>
              <a:ext uri="{FF2B5EF4-FFF2-40B4-BE49-F238E27FC236}">
                <a16:creationId xmlns:a16="http://schemas.microsoft.com/office/drawing/2014/main" id="{0D1A87D2-B6D1-4EE6-AA21-96A4429AA707}"/>
              </a:ext>
            </a:extLst>
          </p:cNvPr>
          <p:cNvSpPr/>
          <p:nvPr/>
        </p:nvSpPr>
        <p:spPr>
          <a:xfrm>
            <a:off x="685443" y="386715"/>
            <a:ext cx="6136600" cy="571262"/>
          </a:xfrm>
          <a:prstGeom prst="rect">
            <a:avLst/>
          </a:prstGeom>
          <a:noFill/>
          <a:ln/>
        </p:spPr>
        <p:txBody>
          <a:bodyPr wrap="none" lIns="0" tIns="0" rIns="0" bIns="0" rtlCol="0" anchor="t"/>
          <a:lstStyle/>
          <a:p>
            <a:pPr algn="l">
              <a:lnSpc>
                <a:spcPts val="4450"/>
              </a:lnSpc>
            </a:pPr>
            <a:r>
              <a:rPr lang="en-US" sz="2800" b="1" dirty="0">
                <a:solidFill>
                  <a:srgbClr val="FFC000"/>
                </a:solidFill>
                <a:latin typeface="Times New Roman" panose="02020603050405020304" pitchFamily="18" charset="0"/>
                <a:cs typeface="Times New Roman" panose="02020603050405020304" pitchFamily="18" charset="0"/>
              </a:rPr>
              <a:t>Research Directions: Evolutions and the Future</a:t>
            </a:r>
            <a:endParaRPr lang="en-US" sz="4400" dirty="0">
              <a:solidFill>
                <a:srgbClr val="FFC000"/>
              </a:solidFill>
              <a:latin typeface="Times New Roman" panose="02020603050405020304" pitchFamily="18" charset="0"/>
              <a:cs typeface="Times New Roman" panose="02020603050405020304" pitchFamily="18" charset="0"/>
            </a:endParaRPr>
          </a:p>
        </p:txBody>
      </p:sp>
      <p:sp>
        <p:nvSpPr>
          <p:cNvPr id="29" name="Text 1">
            <a:extLst>
              <a:ext uri="{FF2B5EF4-FFF2-40B4-BE49-F238E27FC236}">
                <a16:creationId xmlns:a16="http://schemas.microsoft.com/office/drawing/2014/main" id="{DCCDAC7D-2427-41F9-917C-5DF60EBF1B31}"/>
              </a:ext>
            </a:extLst>
          </p:cNvPr>
          <p:cNvSpPr/>
          <p:nvPr/>
        </p:nvSpPr>
        <p:spPr>
          <a:xfrm>
            <a:off x="393343" y="1318459"/>
            <a:ext cx="13350716" cy="292537"/>
          </a:xfrm>
          <a:prstGeom prst="rect">
            <a:avLst/>
          </a:prstGeom>
          <a:noFill/>
          <a:ln/>
        </p:spPr>
        <p:txBody>
          <a:bodyPr wrap="none" lIns="0" tIns="0" rIns="0" bIns="0" rtlCol="0" anchor="t"/>
          <a:lstStyle/>
          <a:p>
            <a:pPr algn="l">
              <a:lnSpc>
                <a:spcPts val="2300"/>
              </a:lnSpc>
            </a:pPr>
            <a:r>
              <a:rPr lang="en-US" sz="2000" dirty="0">
                <a:solidFill>
                  <a:schemeClr val="bg1"/>
                </a:solidFill>
                <a:latin typeface="Times New Roman" panose="02020603050405020304" pitchFamily="18" charset="0"/>
                <a:cs typeface="Times New Roman" panose="02020603050405020304" pitchFamily="18" charset="0"/>
              </a:rPr>
              <a:t>Research in Transformer-based topic modeling is pursued along five main streams, each focusing on a specific aspect of this technology.</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30" name="Image 0" descr="preencoded.png">
            <a:extLst>
              <a:ext uri="{FF2B5EF4-FFF2-40B4-BE49-F238E27FC236}">
                <a16:creationId xmlns:a16="http://schemas.microsoft.com/office/drawing/2014/main" id="{18AEF207-5DD4-4B4E-86D9-7E691F5F8851}"/>
              </a:ext>
            </a:extLst>
          </p:cNvPr>
          <p:cNvPicPr>
            <a:picLocks noChangeAspect="1"/>
          </p:cNvPicPr>
          <p:nvPr/>
        </p:nvPicPr>
        <p:blipFill>
          <a:blip r:embed="rId2"/>
          <a:stretch>
            <a:fillRect/>
          </a:stretch>
        </p:blipFill>
        <p:spPr>
          <a:xfrm>
            <a:off x="9992082" y="2107406"/>
            <a:ext cx="1321713" cy="1053465"/>
          </a:xfrm>
          <a:prstGeom prst="rect">
            <a:avLst/>
          </a:prstGeom>
        </p:spPr>
      </p:pic>
      <p:sp>
        <p:nvSpPr>
          <p:cNvPr id="31" name="Text 2">
            <a:extLst>
              <a:ext uri="{FF2B5EF4-FFF2-40B4-BE49-F238E27FC236}">
                <a16:creationId xmlns:a16="http://schemas.microsoft.com/office/drawing/2014/main" id="{2C2EE50F-E77D-4940-8E84-12C5B817D4B2}"/>
              </a:ext>
            </a:extLst>
          </p:cNvPr>
          <p:cNvSpPr/>
          <p:nvPr/>
        </p:nvSpPr>
        <p:spPr>
          <a:xfrm>
            <a:off x="10524530" y="2604016"/>
            <a:ext cx="257056" cy="321350"/>
          </a:xfrm>
          <a:prstGeom prst="rect">
            <a:avLst/>
          </a:prstGeom>
          <a:noFill/>
          <a:ln/>
        </p:spPr>
        <p:txBody>
          <a:bodyPr wrap="none" lIns="0" tIns="0" rIns="0" bIns="0" rtlCol="0" anchor="t"/>
          <a:lstStyle/>
          <a:p>
            <a:pPr marL="0" indent="0" algn="ctr" rtl="1">
              <a:lnSpc>
                <a:spcPts val="3200"/>
              </a:lnSpc>
              <a:buNone/>
            </a:pPr>
            <a:r>
              <a:rPr lang="en-US" sz="2000" b="1" dirty="0">
                <a:solidFill>
                  <a:srgbClr val="E5DCE6"/>
                </a:solidFill>
                <a:latin typeface="Bricolage Grotesque Extra Bold" pitchFamily="34" charset="0"/>
                <a:ea typeface="Bricolage Grotesque Extra Bold" pitchFamily="34" charset="-122"/>
                <a:cs typeface="B Yekan" panose="00000400000000000000" pitchFamily="2" charset="-78"/>
              </a:rPr>
              <a:t>1</a:t>
            </a:r>
            <a:endParaRPr lang="en-US" sz="2000" dirty="0">
              <a:cs typeface="B Yekan" panose="00000400000000000000" pitchFamily="2" charset="-78"/>
            </a:endParaRPr>
          </a:p>
        </p:txBody>
      </p:sp>
      <p:sp>
        <p:nvSpPr>
          <p:cNvPr id="32" name="Text 3">
            <a:extLst>
              <a:ext uri="{FF2B5EF4-FFF2-40B4-BE49-F238E27FC236}">
                <a16:creationId xmlns:a16="http://schemas.microsoft.com/office/drawing/2014/main" id="{3D2ED5EC-C9DF-4661-BAF4-9599F4102722}"/>
              </a:ext>
            </a:extLst>
          </p:cNvPr>
          <p:cNvSpPr/>
          <p:nvPr/>
        </p:nvSpPr>
        <p:spPr>
          <a:xfrm>
            <a:off x="7523798" y="2290167"/>
            <a:ext cx="2285524" cy="285750"/>
          </a:xfrm>
          <a:prstGeom prst="rect">
            <a:avLst/>
          </a:prstGeom>
          <a:noFill/>
          <a:ln/>
        </p:spPr>
        <p:txBody>
          <a:bodyPr wrap="none" lIns="0" tIns="0" rIns="0" bIns="0" rtlCol="0" anchor="t"/>
          <a:lstStyle/>
          <a:p>
            <a:pPr algn="r">
              <a:lnSpc>
                <a:spcPts val="2200"/>
              </a:lnSpc>
            </a:pPr>
            <a:r>
              <a:rPr lang="en-US" b="1" dirty="0">
                <a:solidFill>
                  <a:schemeClr val="bg1"/>
                </a:solidFill>
                <a:latin typeface="Times New Roman" panose="02020603050405020304" pitchFamily="18" charset="0"/>
                <a:cs typeface="Times New Roman" panose="02020603050405020304" pitchFamily="18" charset="0"/>
              </a:rPr>
              <a:t>Stream 5</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3" name="Text 4">
            <a:extLst>
              <a:ext uri="{FF2B5EF4-FFF2-40B4-BE49-F238E27FC236}">
                <a16:creationId xmlns:a16="http://schemas.microsoft.com/office/drawing/2014/main" id="{7EAA3D77-1A5C-4359-9BC3-51451A7C38F5}"/>
              </a:ext>
            </a:extLst>
          </p:cNvPr>
          <p:cNvSpPr/>
          <p:nvPr/>
        </p:nvSpPr>
        <p:spPr>
          <a:xfrm>
            <a:off x="3495556" y="2685574"/>
            <a:ext cx="6313765" cy="292537"/>
          </a:xfrm>
          <a:prstGeom prst="rect">
            <a:avLst/>
          </a:prstGeom>
          <a:noFill/>
          <a:ln/>
        </p:spPr>
        <p:txBody>
          <a:bodyPr wrap="none" lIns="0" tIns="0" rIns="0" bIns="0" rtlCol="0" anchor="t"/>
          <a:lstStyle/>
          <a:p>
            <a:pPr algn="r">
              <a:lnSpc>
                <a:spcPts val="2300"/>
              </a:lnSpc>
            </a:pPr>
            <a:r>
              <a:rPr lang="en-US" dirty="0">
                <a:solidFill>
                  <a:schemeClr val="bg1"/>
                </a:solidFill>
                <a:latin typeface="Times New Roman" panose="02020603050405020304" pitchFamily="18" charset="0"/>
                <a:cs typeface="Times New Roman" panose="02020603050405020304" pitchFamily="18" charset="0"/>
              </a:rPr>
              <a:t>Human-in-the-Loop and Interactive Topic Modeling (Integration with human feedback)</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4" name="Shape 5">
            <a:extLst>
              <a:ext uri="{FF2B5EF4-FFF2-40B4-BE49-F238E27FC236}">
                <a16:creationId xmlns:a16="http://schemas.microsoft.com/office/drawing/2014/main" id="{00E12620-8C27-468A-941A-63F818D810E0}"/>
              </a:ext>
            </a:extLst>
          </p:cNvPr>
          <p:cNvSpPr/>
          <p:nvPr/>
        </p:nvSpPr>
        <p:spPr>
          <a:xfrm>
            <a:off x="685443" y="3174087"/>
            <a:ext cx="9261038" cy="11430"/>
          </a:xfrm>
          <a:prstGeom prst="roundRect">
            <a:avLst>
              <a:gd name="adj" fmla="val 671862"/>
            </a:avLst>
          </a:prstGeom>
          <a:solidFill>
            <a:srgbClr val="414677"/>
          </a:solidFill>
          <a:ln/>
        </p:spPr>
      </p:sp>
      <p:pic>
        <p:nvPicPr>
          <p:cNvPr id="35" name="Image 1" descr="preencoded.png">
            <a:extLst>
              <a:ext uri="{FF2B5EF4-FFF2-40B4-BE49-F238E27FC236}">
                <a16:creationId xmlns:a16="http://schemas.microsoft.com/office/drawing/2014/main" id="{00DD87C5-AE48-4FA4-9DB9-4E0FB76343C1}"/>
              </a:ext>
            </a:extLst>
          </p:cNvPr>
          <p:cNvPicPr>
            <a:picLocks noChangeAspect="1"/>
          </p:cNvPicPr>
          <p:nvPr/>
        </p:nvPicPr>
        <p:blipFill>
          <a:blip r:embed="rId3"/>
          <a:stretch>
            <a:fillRect/>
          </a:stretch>
        </p:blipFill>
        <p:spPr>
          <a:xfrm>
            <a:off x="9331285" y="3206472"/>
            <a:ext cx="2643426" cy="1053465"/>
          </a:xfrm>
          <a:prstGeom prst="rect">
            <a:avLst/>
          </a:prstGeom>
        </p:spPr>
      </p:pic>
      <p:sp>
        <p:nvSpPr>
          <p:cNvPr id="36" name="Text 6">
            <a:extLst>
              <a:ext uri="{FF2B5EF4-FFF2-40B4-BE49-F238E27FC236}">
                <a16:creationId xmlns:a16="http://schemas.microsoft.com/office/drawing/2014/main" id="{75D58945-1424-49AF-821D-EB28C7E79C13}"/>
              </a:ext>
            </a:extLst>
          </p:cNvPr>
          <p:cNvSpPr/>
          <p:nvPr/>
        </p:nvSpPr>
        <p:spPr>
          <a:xfrm>
            <a:off x="10524530" y="3572470"/>
            <a:ext cx="257056" cy="321350"/>
          </a:xfrm>
          <a:prstGeom prst="rect">
            <a:avLst/>
          </a:prstGeom>
          <a:noFill/>
          <a:ln/>
        </p:spPr>
        <p:txBody>
          <a:bodyPr wrap="none" lIns="0" tIns="0" rIns="0" bIns="0" rtlCol="0" anchor="t"/>
          <a:lstStyle/>
          <a:p>
            <a:pPr marL="0" indent="0" algn="ctr" rtl="1">
              <a:lnSpc>
                <a:spcPts val="3200"/>
              </a:lnSpc>
              <a:buNone/>
            </a:pPr>
            <a:r>
              <a:rPr lang="en-US" sz="2000" b="1" dirty="0">
                <a:solidFill>
                  <a:srgbClr val="E5DCE6"/>
                </a:solidFill>
                <a:latin typeface="Bricolage Grotesque Extra Bold" pitchFamily="34" charset="0"/>
                <a:ea typeface="Bricolage Grotesque Extra Bold" pitchFamily="34" charset="-122"/>
                <a:cs typeface="B Yekan" panose="00000400000000000000" pitchFamily="2" charset="-78"/>
              </a:rPr>
              <a:t>2</a:t>
            </a:r>
            <a:endParaRPr lang="en-US" sz="2000" dirty="0">
              <a:cs typeface="B Yekan" panose="00000400000000000000" pitchFamily="2" charset="-78"/>
            </a:endParaRPr>
          </a:p>
        </p:txBody>
      </p:sp>
      <p:sp>
        <p:nvSpPr>
          <p:cNvPr id="37" name="Text 7">
            <a:extLst>
              <a:ext uri="{FF2B5EF4-FFF2-40B4-BE49-F238E27FC236}">
                <a16:creationId xmlns:a16="http://schemas.microsoft.com/office/drawing/2014/main" id="{9D52CE1D-1A05-49B8-913F-0EF426691ECF}"/>
              </a:ext>
            </a:extLst>
          </p:cNvPr>
          <p:cNvSpPr/>
          <p:nvPr/>
        </p:nvSpPr>
        <p:spPr>
          <a:xfrm>
            <a:off x="6863001" y="3389233"/>
            <a:ext cx="2285524" cy="285750"/>
          </a:xfrm>
          <a:prstGeom prst="rect">
            <a:avLst/>
          </a:prstGeom>
          <a:noFill/>
          <a:ln/>
        </p:spPr>
        <p:txBody>
          <a:bodyPr wrap="none" lIns="0" tIns="0" rIns="0" bIns="0" rtlCol="0" anchor="t"/>
          <a:lstStyle/>
          <a:p>
            <a:pPr algn="r">
              <a:lnSpc>
                <a:spcPts val="2200"/>
              </a:lnSpc>
            </a:pPr>
            <a:r>
              <a:rPr lang="en-US" sz="1600" b="1" dirty="0">
                <a:solidFill>
                  <a:schemeClr val="bg1"/>
                </a:solidFill>
                <a:latin typeface="Times New Roman" panose="02020603050405020304" pitchFamily="18" charset="0"/>
                <a:cs typeface="Times New Roman" panose="02020603050405020304" pitchFamily="18" charset="0"/>
              </a:rPr>
              <a:t>Stream 4</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8" name="Text 8">
            <a:extLst>
              <a:ext uri="{FF2B5EF4-FFF2-40B4-BE49-F238E27FC236}">
                <a16:creationId xmlns:a16="http://schemas.microsoft.com/office/drawing/2014/main" id="{858245B3-32EF-4024-B96F-75A03DAC1A72}"/>
              </a:ext>
            </a:extLst>
          </p:cNvPr>
          <p:cNvSpPr/>
          <p:nvPr/>
        </p:nvSpPr>
        <p:spPr>
          <a:xfrm>
            <a:off x="3141702" y="3784640"/>
            <a:ext cx="6006822" cy="292537"/>
          </a:xfrm>
          <a:prstGeom prst="rect">
            <a:avLst/>
          </a:prstGeom>
          <a:noFill/>
          <a:ln/>
        </p:spPr>
        <p:txBody>
          <a:bodyPr wrap="none" lIns="0" tIns="0" rIns="0" bIns="0" rtlCol="0" anchor="t"/>
          <a:lstStyle/>
          <a:p>
            <a:pPr algn="r">
              <a:lnSpc>
                <a:spcPts val="2300"/>
              </a:lnSpc>
            </a:pPr>
            <a:r>
              <a:rPr lang="en-US" dirty="0">
                <a:solidFill>
                  <a:schemeClr val="bg1"/>
                </a:solidFill>
                <a:latin typeface="Times New Roman" panose="02020603050405020304" pitchFamily="18" charset="0"/>
                <a:cs typeface="Times New Roman" panose="02020603050405020304" pitchFamily="18" charset="0"/>
              </a:rPr>
              <a:t>Dynamic and Temporal Topic Modeling (Modeling topic evolution over time)</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9" name="Shape 9">
            <a:extLst>
              <a:ext uri="{FF2B5EF4-FFF2-40B4-BE49-F238E27FC236}">
                <a16:creationId xmlns:a16="http://schemas.microsoft.com/office/drawing/2014/main" id="{DD4E4916-0FE6-40BB-AF44-DF1B8DC475EB}"/>
              </a:ext>
            </a:extLst>
          </p:cNvPr>
          <p:cNvSpPr/>
          <p:nvPr/>
        </p:nvSpPr>
        <p:spPr>
          <a:xfrm>
            <a:off x="685443" y="4273153"/>
            <a:ext cx="8600242" cy="11430"/>
          </a:xfrm>
          <a:prstGeom prst="roundRect">
            <a:avLst>
              <a:gd name="adj" fmla="val 671862"/>
            </a:avLst>
          </a:prstGeom>
          <a:solidFill>
            <a:srgbClr val="414677"/>
          </a:solidFill>
          <a:ln/>
        </p:spPr>
      </p:sp>
      <p:pic>
        <p:nvPicPr>
          <p:cNvPr id="40" name="Image 2" descr="preencoded.png">
            <a:extLst>
              <a:ext uri="{FF2B5EF4-FFF2-40B4-BE49-F238E27FC236}">
                <a16:creationId xmlns:a16="http://schemas.microsoft.com/office/drawing/2014/main" id="{43A18C6D-48C3-427D-9907-ED6F0959F00F}"/>
              </a:ext>
            </a:extLst>
          </p:cNvPr>
          <p:cNvPicPr>
            <a:picLocks noChangeAspect="1"/>
          </p:cNvPicPr>
          <p:nvPr/>
        </p:nvPicPr>
        <p:blipFill>
          <a:blip r:embed="rId4"/>
          <a:stretch>
            <a:fillRect/>
          </a:stretch>
        </p:blipFill>
        <p:spPr>
          <a:xfrm>
            <a:off x="8670369" y="4305538"/>
            <a:ext cx="3965138" cy="1053465"/>
          </a:xfrm>
          <a:prstGeom prst="rect">
            <a:avLst/>
          </a:prstGeom>
        </p:spPr>
      </p:pic>
      <p:sp>
        <p:nvSpPr>
          <p:cNvPr id="41" name="Text 10">
            <a:extLst>
              <a:ext uri="{FF2B5EF4-FFF2-40B4-BE49-F238E27FC236}">
                <a16:creationId xmlns:a16="http://schemas.microsoft.com/office/drawing/2014/main" id="{59EA7FD8-13BF-44E7-8ADD-4EC2AAD45A1F}"/>
              </a:ext>
            </a:extLst>
          </p:cNvPr>
          <p:cNvSpPr/>
          <p:nvPr/>
        </p:nvSpPr>
        <p:spPr>
          <a:xfrm>
            <a:off x="10524530" y="4671536"/>
            <a:ext cx="257056" cy="321350"/>
          </a:xfrm>
          <a:prstGeom prst="rect">
            <a:avLst/>
          </a:prstGeom>
          <a:noFill/>
          <a:ln/>
        </p:spPr>
        <p:txBody>
          <a:bodyPr wrap="none" lIns="0" tIns="0" rIns="0" bIns="0" rtlCol="0" anchor="t"/>
          <a:lstStyle/>
          <a:p>
            <a:pPr marL="0" indent="0" algn="ctr" rtl="1">
              <a:lnSpc>
                <a:spcPts val="3200"/>
              </a:lnSpc>
              <a:buNone/>
            </a:pPr>
            <a:r>
              <a:rPr lang="en-US" sz="2000" b="1" dirty="0">
                <a:solidFill>
                  <a:srgbClr val="E5DCE6"/>
                </a:solidFill>
                <a:latin typeface="Bricolage Grotesque Extra Bold" pitchFamily="34" charset="0"/>
                <a:ea typeface="Bricolage Grotesque Extra Bold" pitchFamily="34" charset="-122"/>
                <a:cs typeface="B Yekan" panose="00000400000000000000" pitchFamily="2" charset="-78"/>
              </a:rPr>
              <a:t>3</a:t>
            </a:r>
            <a:endParaRPr lang="en-US" sz="2000" dirty="0">
              <a:cs typeface="B Yekan" panose="00000400000000000000" pitchFamily="2" charset="-78"/>
            </a:endParaRPr>
          </a:p>
        </p:txBody>
      </p:sp>
      <p:sp>
        <p:nvSpPr>
          <p:cNvPr id="42" name="Text 11">
            <a:extLst>
              <a:ext uri="{FF2B5EF4-FFF2-40B4-BE49-F238E27FC236}">
                <a16:creationId xmlns:a16="http://schemas.microsoft.com/office/drawing/2014/main" id="{3B778553-048E-45F6-9F35-9778F0B94ACB}"/>
              </a:ext>
            </a:extLst>
          </p:cNvPr>
          <p:cNvSpPr/>
          <p:nvPr/>
        </p:nvSpPr>
        <p:spPr>
          <a:xfrm>
            <a:off x="6202085" y="4488299"/>
            <a:ext cx="2285524" cy="285750"/>
          </a:xfrm>
          <a:prstGeom prst="rect">
            <a:avLst/>
          </a:prstGeom>
          <a:noFill/>
          <a:ln/>
        </p:spPr>
        <p:txBody>
          <a:bodyPr wrap="none" lIns="0" tIns="0" rIns="0" bIns="0" rtlCol="0" anchor="t"/>
          <a:lstStyle/>
          <a:p>
            <a:pPr algn="r">
              <a:lnSpc>
                <a:spcPts val="2200"/>
              </a:lnSpc>
            </a:pPr>
            <a:r>
              <a:rPr lang="en-US" b="1" dirty="0">
                <a:solidFill>
                  <a:schemeClr val="bg1"/>
                </a:solidFill>
                <a:latin typeface="Times New Roman" panose="02020603050405020304" pitchFamily="18" charset="0"/>
                <a:cs typeface="Times New Roman" panose="02020603050405020304" pitchFamily="18" charset="0"/>
              </a:rPr>
              <a:t>Stream 3</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43" name="Text 12">
            <a:extLst>
              <a:ext uri="{FF2B5EF4-FFF2-40B4-BE49-F238E27FC236}">
                <a16:creationId xmlns:a16="http://schemas.microsoft.com/office/drawing/2014/main" id="{FBD336F3-DE94-4CF1-AD1D-F8C2592443D4}"/>
              </a:ext>
            </a:extLst>
          </p:cNvPr>
          <p:cNvSpPr/>
          <p:nvPr/>
        </p:nvSpPr>
        <p:spPr>
          <a:xfrm>
            <a:off x="2879288" y="4883706"/>
            <a:ext cx="5608320" cy="292537"/>
          </a:xfrm>
          <a:prstGeom prst="rect">
            <a:avLst/>
          </a:prstGeom>
          <a:noFill/>
          <a:ln/>
        </p:spPr>
        <p:txBody>
          <a:bodyPr wrap="none" lIns="0" tIns="0" rIns="0" bIns="0" rtlCol="0" anchor="t"/>
          <a:lstStyle/>
          <a:p>
            <a:pPr algn="r" rtl="1">
              <a:lnSpc>
                <a:spcPts val="2300"/>
              </a:lnSpc>
            </a:pPr>
            <a:r>
              <a:rPr lang="en-US" dirty="0">
                <a:solidFill>
                  <a:schemeClr val="bg1"/>
                </a:solidFill>
                <a:latin typeface="Times New Roman" panose="02020603050405020304" pitchFamily="18" charset="0"/>
                <a:cs typeface="Times New Roman" panose="02020603050405020304" pitchFamily="18" charset="0"/>
              </a:rPr>
              <a:t>End-to-End Transformer Topic Models – Unified topic modeling</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4" name="Shape 13">
            <a:extLst>
              <a:ext uri="{FF2B5EF4-FFF2-40B4-BE49-F238E27FC236}">
                <a16:creationId xmlns:a16="http://schemas.microsoft.com/office/drawing/2014/main" id="{5B60983E-BF5E-4F6C-907E-6D22DD56316F}"/>
              </a:ext>
            </a:extLst>
          </p:cNvPr>
          <p:cNvSpPr/>
          <p:nvPr/>
        </p:nvSpPr>
        <p:spPr>
          <a:xfrm>
            <a:off x="685443" y="5372219"/>
            <a:ext cx="7939326" cy="11430"/>
          </a:xfrm>
          <a:prstGeom prst="roundRect">
            <a:avLst>
              <a:gd name="adj" fmla="val 671862"/>
            </a:avLst>
          </a:prstGeom>
          <a:solidFill>
            <a:srgbClr val="414677"/>
          </a:solidFill>
          <a:ln/>
        </p:spPr>
      </p:sp>
      <p:pic>
        <p:nvPicPr>
          <p:cNvPr id="45" name="Image 3" descr="preencoded.png">
            <a:extLst>
              <a:ext uri="{FF2B5EF4-FFF2-40B4-BE49-F238E27FC236}">
                <a16:creationId xmlns:a16="http://schemas.microsoft.com/office/drawing/2014/main" id="{0B53B676-0A2A-4BA0-A6AB-1A0AF7BF73C4}"/>
              </a:ext>
            </a:extLst>
          </p:cNvPr>
          <p:cNvPicPr>
            <a:picLocks noChangeAspect="1"/>
          </p:cNvPicPr>
          <p:nvPr/>
        </p:nvPicPr>
        <p:blipFill>
          <a:blip r:embed="rId5"/>
          <a:stretch>
            <a:fillRect/>
          </a:stretch>
        </p:blipFill>
        <p:spPr>
          <a:xfrm>
            <a:off x="8009573" y="5404604"/>
            <a:ext cx="5286851" cy="1053465"/>
          </a:xfrm>
          <a:prstGeom prst="rect">
            <a:avLst/>
          </a:prstGeom>
        </p:spPr>
      </p:pic>
      <p:sp>
        <p:nvSpPr>
          <p:cNvPr id="46" name="Text 14">
            <a:extLst>
              <a:ext uri="{FF2B5EF4-FFF2-40B4-BE49-F238E27FC236}">
                <a16:creationId xmlns:a16="http://schemas.microsoft.com/office/drawing/2014/main" id="{F022717B-FCE7-45EF-810E-3784F33191E0}"/>
              </a:ext>
            </a:extLst>
          </p:cNvPr>
          <p:cNvSpPr/>
          <p:nvPr/>
        </p:nvSpPr>
        <p:spPr>
          <a:xfrm>
            <a:off x="10524530" y="5770602"/>
            <a:ext cx="257056" cy="321350"/>
          </a:xfrm>
          <a:prstGeom prst="rect">
            <a:avLst/>
          </a:prstGeom>
          <a:noFill/>
          <a:ln/>
        </p:spPr>
        <p:txBody>
          <a:bodyPr wrap="none" lIns="0" tIns="0" rIns="0" bIns="0" rtlCol="0" anchor="t"/>
          <a:lstStyle/>
          <a:p>
            <a:pPr marL="0" indent="0" algn="ctr" rtl="1">
              <a:lnSpc>
                <a:spcPts val="3200"/>
              </a:lnSpc>
              <a:buNone/>
            </a:pPr>
            <a:r>
              <a:rPr lang="en-US" sz="2000" b="1" dirty="0">
                <a:solidFill>
                  <a:srgbClr val="E5DCE6"/>
                </a:solidFill>
                <a:latin typeface="Bricolage Grotesque Extra Bold" pitchFamily="34" charset="0"/>
                <a:ea typeface="Bricolage Grotesque Extra Bold" pitchFamily="34" charset="-122"/>
                <a:cs typeface="B Yekan" panose="00000400000000000000" pitchFamily="2" charset="-78"/>
              </a:rPr>
              <a:t>4</a:t>
            </a:r>
            <a:endParaRPr lang="en-US" sz="2000" dirty="0">
              <a:cs typeface="B Yekan" panose="00000400000000000000" pitchFamily="2" charset="-78"/>
            </a:endParaRPr>
          </a:p>
        </p:txBody>
      </p:sp>
      <p:sp>
        <p:nvSpPr>
          <p:cNvPr id="47" name="Text 15">
            <a:extLst>
              <a:ext uri="{FF2B5EF4-FFF2-40B4-BE49-F238E27FC236}">
                <a16:creationId xmlns:a16="http://schemas.microsoft.com/office/drawing/2014/main" id="{1D716BC5-ABD9-4360-98EA-CF7807DCA956}"/>
              </a:ext>
            </a:extLst>
          </p:cNvPr>
          <p:cNvSpPr/>
          <p:nvPr/>
        </p:nvSpPr>
        <p:spPr>
          <a:xfrm>
            <a:off x="5541288" y="5587365"/>
            <a:ext cx="2285524" cy="285750"/>
          </a:xfrm>
          <a:prstGeom prst="rect">
            <a:avLst/>
          </a:prstGeom>
          <a:noFill/>
          <a:ln/>
        </p:spPr>
        <p:txBody>
          <a:bodyPr wrap="none" lIns="0" tIns="0" rIns="0" bIns="0" rtlCol="0" anchor="t"/>
          <a:lstStyle/>
          <a:p>
            <a:pPr algn="r">
              <a:lnSpc>
                <a:spcPts val="2200"/>
              </a:lnSpc>
            </a:pPr>
            <a:r>
              <a:rPr lang="en-US" sz="1600" b="1" dirty="0">
                <a:solidFill>
                  <a:schemeClr val="bg1"/>
                </a:solidFill>
                <a:latin typeface="Times New Roman" panose="02020603050405020304" pitchFamily="18" charset="0"/>
                <a:cs typeface="Times New Roman" panose="02020603050405020304" pitchFamily="18" charset="0"/>
              </a:rPr>
              <a:t>Stream </a:t>
            </a:r>
            <a:r>
              <a:rPr lang="fa-IR" sz="1600" b="1" dirty="0">
                <a:solidFill>
                  <a:schemeClr val="bg1"/>
                </a:solidFill>
                <a:latin typeface="Times New Roman" panose="02020603050405020304" pitchFamily="18" charset="0"/>
                <a:cs typeface="Times New Roman" panose="02020603050405020304" pitchFamily="18" charset="0"/>
              </a:rPr>
              <a:t>2</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48" name="Text 16">
            <a:extLst>
              <a:ext uri="{FF2B5EF4-FFF2-40B4-BE49-F238E27FC236}">
                <a16:creationId xmlns:a16="http://schemas.microsoft.com/office/drawing/2014/main" id="{DE032F74-C4C2-497E-AF87-F42155E4528B}"/>
              </a:ext>
            </a:extLst>
          </p:cNvPr>
          <p:cNvSpPr/>
          <p:nvPr/>
        </p:nvSpPr>
        <p:spPr>
          <a:xfrm>
            <a:off x="1456373" y="5982772"/>
            <a:ext cx="6370439" cy="292537"/>
          </a:xfrm>
          <a:prstGeom prst="rect">
            <a:avLst/>
          </a:prstGeom>
          <a:noFill/>
          <a:ln/>
        </p:spPr>
        <p:txBody>
          <a:bodyPr wrap="none" lIns="0" tIns="0" rIns="0" bIns="0" rtlCol="0" anchor="t"/>
          <a:lstStyle/>
          <a:p>
            <a:pPr algn="r">
              <a:lnSpc>
                <a:spcPts val="2300"/>
              </a:lnSpc>
            </a:pPr>
            <a:r>
              <a:rPr lang="en-US" dirty="0">
                <a:solidFill>
                  <a:schemeClr val="bg1"/>
                </a:solidFill>
                <a:latin typeface="Times New Roman" panose="02020603050405020304" pitchFamily="18" charset="0"/>
                <a:cs typeface="Times New Roman" panose="02020603050405020304" pitchFamily="18" charset="0"/>
              </a:rPr>
              <a:t>Neural Topic Models with Contextual Embeddings (Combining NTMs with BERT)</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9" name="Shape 17">
            <a:extLst>
              <a:ext uri="{FF2B5EF4-FFF2-40B4-BE49-F238E27FC236}">
                <a16:creationId xmlns:a16="http://schemas.microsoft.com/office/drawing/2014/main" id="{29B06007-9BFE-4750-B843-FEAA66B07A93}"/>
              </a:ext>
            </a:extLst>
          </p:cNvPr>
          <p:cNvSpPr/>
          <p:nvPr/>
        </p:nvSpPr>
        <p:spPr>
          <a:xfrm>
            <a:off x="685443" y="6471285"/>
            <a:ext cx="7278529" cy="11430"/>
          </a:xfrm>
          <a:prstGeom prst="roundRect">
            <a:avLst>
              <a:gd name="adj" fmla="val 671862"/>
            </a:avLst>
          </a:prstGeom>
          <a:solidFill>
            <a:srgbClr val="414677"/>
          </a:solidFill>
          <a:ln/>
        </p:spPr>
      </p:sp>
      <p:pic>
        <p:nvPicPr>
          <p:cNvPr id="50" name="Image 4" descr="preencoded.png">
            <a:extLst>
              <a:ext uri="{FF2B5EF4-FFF2-40B4-BE49-F238E27FC236}">
                <a16:creationId xmlns:a16="http://schemas.microsoft.com/office/drawing/2014/main" id="{DF0ADE55-EA5A-4F66-A012-40CB8928D37A}"/>
              </a:ext>
            </a:extLst>
          </p:cNvPr>
          <p:cNvPicPr>
            <a:picLocks noChangeAspect="1"/>
          </p:cNvPicPr>
          <p:nvPr/>
        </p:nvPicPr>
        <p:blipFill>
          <a:blip r:embed="rId6"/>
          <a:stretch>
            <a:fillRect/>
          </a:stretch>
        </p:blipFill>
        <p:spPr>
          <a:xfrm>
            <a:off x="7348657" y="6503670"/>
            <a:ext cx="6608564" cy="1053465"/>
          </a:xfrm>
          <a:prstGeom prst="rect">
            <a:avLst/>
          </a:prstGeom>
        </p:spPr>
      </p:pic>
      <p:sp>
        <p:nvSpPr>
          <p:cNvPr id="51" name="Text 18">
            <a:extLst>
              <a:ext uri="{FF2B5EF4-FFF2-40B4-BE49-F238E27FC236}">
                <a16:creationId xmlns:a16="http://schemas.microsoft.com/office/drawing/2014/main" id="{6461B656-2252-4E57-BB2B-5CC8C0A62C16}"/>
              </a:ext>
            </a:extLst>
          </p:cNvPr>
          <p:cNvSpPr/>
          <p:nvPr/>
        </p:nvSpPr>
        <p:spPr>
          <a:xfrm>
            <a:off x="10524530" y="6869668"/>
            <a:ext cx="257056" cy="321350"/>
          </a:xfrm>
          <a:prstGeom prst="rect">
            <a:avLst/>
          </a:prstGeom>
          <a:noFill/>
          <a:ln/>
        </p:spPr>
        <p:txBody>
          <a:bodyPr wrap="none" lIns="0" tIns="0" rIns="0" bIns="0" rtlCol="0" anchor="t"/>
          <a:lstStyle/>
          <a:p>
            <a:pPr marL="0" indent="0" algn="ctr" rtl="1">
              <a:lnSpc>
                <a:spcPts val="3200"/>
              </a:lnSpc>
              <a:buNone/>
            </a:pPr>
            <a:r>
              <a:rPr lang="en-US" sz="2000" b="1" dirty="0">
                <a:solidFill>
                  <a:srgbClr val="E5DCE6"/>
                </a:solidFill>
                <a:latin typeface="Bricolage Grotesque Extra Bold" pitchFamily="34" charset="0"/>
                <a:ea typeface="Bricolage Grotesque Extra Bold" pitchFamily="34" charset="-122"/>
                <a:cs typeface="B Yekan" panose="00000400000000000000" pitchFamily="2" charset="-78"/>
              </a:rPr>
              <a:t>5</a:t>
            </a:r>
            <a:endParaRPr lang="en-US" sz="2000" dirty="0">
              <a:cs typeface="B Yekan" panose="00000400000000000000" pitchFamily="2" charset="-78"/>
            </a:endParaRPr>
          </a:p>
        </p:txBody>
      </p:sp>
      <p:sp>
        <p:nvSpPr>
          <p:cNvPr id="52" name="Text 19">
            <a:extLst>
              <a:ext uri="{FF2B5EF4-FFF2-40B4-BE49-F238E27FC236}">
                <a16:creationId xmlns:a16="http://schemas.microsoft.com/office/drawing/2014/main" id="{7874B418-7D73-4D19-B3A1-0AAC952CA3F6}"/>
              </a:ext>
            </a:extLst>
          </p:cNvPr>
          <p:cNvSpPr/>
          <p:nvPr/>
        </p:nvSpPr>
        <p:spPr>
          <a:xfrm>
            <a:off x="4880372" y="6686431"/>
            <a:ext cx="2285524" cy="285750"/>
          </a:xfrm>
          <a:prstGeom prst="rect">
            <a:avLst/>
          </a:prstGeom>
          <a:noFill/>
          <a:ln/>
        </p:spPr>
        <p:txBody>
          <a:bodyPr wrap="none" lIns="0" tIns="0" rIns="0" bIns="0" rtlCol="0" anchor="t"/>
          <a:lstStyle/>
          <a:p>
            <a:pPr algn="r" rtl="1">
              <a:lnSpc>
                <a:spcPts val="2200"/>
              </a:lnSpc>
            </a:pPr>
            <a:r>
              <a:rPr lang="en-US" b="1" dirty="0">
                <a:solidFill>
                  <a:schemeClr val="bg1"/>
                </a:solidFill>
                <a:latin typeface="Times New Roman" panose="02020603050405020304" pitchFamily="18" charset="0"/>
                <a:cs typeface="Times New Roman" panose="02020603050405020304" pitchFamily="18" charset="0"/>
              </a:rPr>
              <a:t>Stream 1</a:t>
            </a: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53" name="Text 20">
            <a:extLst>
              <a:ext uri="{FF2B5EF4-FFF2-40B4-BE49-F238E27FC236}">
                <a16:creationId xmlns:a16="http://schemas.microsoft.com/office/drawing/2014/main" id="{8BA7E5C4-4A0D-44EA-AC15-2A9AB4BA55EB}"/>
              </a:ext>
            </a:extLst>
          </p:cNvPr>
          <p:cNvSpPr/>
          <p:nvPr/>
        </p:nvSpPr>
        <p:spPr>
          <a:xfrm>
            <a:off x="1176814" y="7081838"/>
            <a:ext cx="5989082" cy="292537"/>
          </a:xfrm>
          <a:prstGeom prst="rect">
            <a:avLst/>
          </a:prstGeom>
          <a:noFill/>
          <a:ln/>
        </p:spPr>
        <p:txBody>
          <a:bodyPr wrap="none" lIns="0" tIns="0" rIns="0" bIns="0" rtlCol="0" anchor="t"/>
          <a:lstStyle/>
          <a:p>
            <a:pPr algn="r" rtl="1">
              <a:lnSpc>
                <a:spcPts val="2300"/>
              </a:lnSpc>
            </a:pPr>
            <a:r>
              <a:rPr lang="en-US" dirty="0">
                <a:solidFill>
                  <a:schemeClr val="bg1"/>
                </a:solidFill>
                <a:latin typeface="Times New Roman" panose="02020603050405020304" pitchFamily="18" charset="0"/>
                <a:cs typeface="Times New Roman" panose="02020603050405020304" pitchFamily="18" charset="0"/>
              </a:rPr>
              <a:t>Replacing Bag-of-Words with semantic embeddings (</a:t>
            </a:r>
            <a:r>
              <a:rPr lang="en-US" dirty="0" err="1">
                <a:solidFill>
                  <a:schemeClr val="bg1"/>
                </a:solidFill>
                <a:latin typeface="Times New Roman" panose="02020603050405020304" pitchFamily="18" charset="0"/>
                <a:cs typeface="Times New Roman" panose="02020603050405020304" pitchFamily="18" charset="0"/>
              </a:rPr>
              <a:t>BERTopic</a:t>
            </a:r>
            <a:r>
              <a:rPr lang="en-US" dirty="0">
                <a:solidFill>
                  <a:schemeClr val="bg1"/>
                </a:solidFill>
                <a:latin typeface="Times New Roman" panose="02020603050405020304" pitchFamily="18" charset="0"/>
                <a:cs typeface="Times New Roman" panose="02020603050405020304" pitchFamily="18" charset="0"/>
              </a:rPr>
              <a:t>, Top2Vec)</a:t>
            </a:r>
            <a:endParaRPr 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60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114361E2-804D-4281-9E5C-A4D533840606}"/>
              </a:ext>
            </a:extLst>
          </p:cNvPr>
          <p:cNvSpPr/>
          <p:nvPr/>
        </p:nvSpPr>
        <p:spPr>
          <a:xfrm>
            <a:off x="379690" y="373261"/>
            <a:ext cx="3564731" cy="424220"/>
          </a:xfrm>
          <a:prstGeom prst="rect">
            <a:avLst/>
          </a:prstGeom>
          <a:noFill/>
          <a:ln/>
        </p:spPr>
        <p:txBody>
          <a:bodyPr wrap="none" lIns="0" tIns="0" rIns="0" bIns="0" rtlCol="0" anchor="t"/>
          <a:lstStyle/>
          <a:p>
            <a:pPr algn="l">
              <a:lnSpc>
                <a:spcPts val="3300"/>
              </a:lnSpc>
            </a:pPr>
            <a:r>
              <a:rPr lang="en-US" sz="2800" b="1" dirty="0">
                <a:solidFill>
                  <a:srgbClr val="FFC000"/>
                </a:solidFill>
                <a:latin typeface="Times New Roman" panose="02020603050405020304" pitchFamily="18" charset="0"/>
                <a:cs typeface="Times New Roman" panose="02020603050405020304" pitchFamily="18" charset="0"/>
              </a:rPr>
              <a:t>Challenges and Research Gaps</a:t>
            </a:r>
            <a:endParaRPr lang="en-US" sz="3600" dirty="0">
              <a:solidFill>
                <a:srgbClr val="FFC000"/>
              </a:solidFill>
              <a:latin typeface="Times New Roman" panose="02020603050405020304" pitchFamily="18" charset="0"/>
              <a:cs typeface="Times New Roman" panose="02020603050405020304" pitchFamily="18" charset="0"/>
            </a:endParaRPr>
          </a:p>
        </p:txBody>
      </p:sp>
      <p:sp>
        <p:nvSpPr>
          <p:cNvPr id="11" name="Text 1">
            <a:extLst>
              <a:ext uri="{FF2B5EF4-FFF2-40B4-BE49-F238E27FC236}">
                <a16:creationId xmlns:a16="http://schemas.microsoft.com/office/drawing/2014/main" id="{A1110E32-2DFC-42F0-94AD-CB037E1B12BA}"/>
              </a:ext>
            </a:extLst>
          </p:cNvPr>
          <p:cNvSpPr/>
          <p:nvPr/>
        </p:nvSpPr>
        <p:spPr>
          <a:xfrm>
            <a:off x="475178" y="1327626"/>
            <a:ext cx="13680043" cy="217170"/>
          </a:xfrm>
          <a:prstGeom prst="rect">
            <a:avLst/>
          </a:prstGeom>
          <a:noFill/>
          <a:ln/>
        </p:spPr>
        <p:txBody>
          <a:bodyPr wrap="none" lIns="0" tIns="0" rIns="0" bIns="0" rtlCol="0" anchor="t"/>
          <a:lstStyle/>
          <a:p>
            <a:pPr algn="l">
              <a:lnSpc>
                <a:spcPts val="1700"/>
              </a:lnSpc>
            </a:pPr>
            <a:r>
              <a:rPr lang="en-US" sz="2000" dirty="0">
                <a:solidFill>
                  <a:schemeClr val="bg1"/>
                </a:solidFill>
                <a:latin typeface="Times New Roman" panose="02020603050405020304" pitchFamily="18" charset="0"/>
                <a:cs typeface="Times New Roman" panose="02020603050405020304" pitchFamily="18" charset="0"/>
              </a:rPr>
              <a:t>Despite significant progress, this field still faces challenges that shape the trajectory of future research.</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3" name="Text 2">
            <a:extLst>
              <a:ext uri="{FF2B5EF4-FFF2-40B4-BE49-F238E27FC236}">
                <a16:creationId xmlns:a16="http://schemas.microsoft.com/office/drawing/2014/main" id="{3B7AF7CA-60C3-41F9-8B8B-B028BFBBA17C}"/>
              </a:ext>
            </a:extLst>
          </p:cNvPr>
          <p:cNvSpPr/>
          <p:nvPr/>
        </p:nvSpPr>
        <p:spPr>
          <a:xfrm>
            <a:off x="387111" y="4284008"/>
            <a:ext cx="1696998" cy="212050"/>
          </a:xfrm>
          <a:prstGeom prst="rect">
            <a:avLst/>
          </a:prstGeom>
          <a:noFill/>
          <a:ln/>
        </p:spPr>
        <p:txBody>
          <a:bodyPr wrap="none" lIns="0" tIns="0" rIns="0" bIns="0" rtlCol="0" anchor="t"/>
          <a:lstStyle/>
          <a:p>
            <a:pPr algn="l">
              <a:lnSpc>
                <a:spcPts val="1650"/>
              </a:lnSpc>
            </a:pPr>
            <a:r>
              <a:rPr lang="en-US" sz="2400" b="1" dirty="0">
                <a:solidFill>
                  <a:schemeClr val="bg1"/>
                </a:solidFill>
                <a:latin typeface="Times New Roman" panose="02020603050405020304" pitchFamily="18" charset="0"/>
                <a:cs typeface="Times New Roman" panose="02020603050405020304" pitchFamily="18" charset="0"/>
              </a:rPr>
              <a:t>Fundamental Challenges</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14" name="Text 3">
            <a:extLst>
              <a:ext uri="{FF2B5EF4-FFF2-40B4-BE49-F238E27FC236}">
                <a16:creationId xmlns:a16="http://schemas.microsoft.com/office/drawing/2014/main" id="{03D0A07E-2B21-41B9-9DC8-4333D63AF409}"/>
              </a:ext>
            </a:extLst>
          </p:cNvPr>
          <p:cNvSpPr/>
          <p:nvPr/>
        </p:nvSpPr>
        <p:spPr>
          <a:xfrm>
            <a:off x="379690" y="4593828"/>
            <a:ext cx="12117110" cy="723146"/>
          </a:xfrm>
          <a:prstGeom prst="rect">
            <a:avLst/>
          </a:prstGeom>
          <a:noFill/>
          <a:ln/>
        </p:spPr>
        <p:txBody>
          <a:bodyPr wrap="none" lIns="0" tIns="0" rIns="0" bIns="0" rtlCol="0" anchor="t"/>
          <a:lstStyle/>
          <a:p>
            <a:pPr marL="285750" indent="-285750" algn="l">
              <a:lnSpc>
                <a:spcPct val="1500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Absence of a formal definition of a "topic:" Makes fair comparison of models difficult.</a:t>
            </a:r>
          </a:p>
          <a:p>
            <a:pPr marL="285750" indent="-285750">
              <a:lnSpc>
                <a:spcPct val="1500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Conflict between semantic quality and interpretability: Models with high semantic quality sometimes have lower interpretability.</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6" name="Text 5">
            <a:extLst>
              <a:ext uri="{FF2B5EF4-FFF2-40B4-BE49-F238E27FC236}">
                <a16:creationId xmlns:a16="http://schemas.microsoft.com/office/drawing/2014/main" id="{EF7A8801-C430-4384-934B-3057143348E7}"/>
              </a:ext>
            </a:extLst>
          </p:cNvPr>
          <p:cNvSpPr/>
          <p:nvPr/>
        </p:nvSpPr>
        <p:spPr>
          <a:xfrm>
            <a:off x="491886" y="6104532"/>
            <a:ext cx="1696998" cy="212050"/>
          </a:xfrm>
          <a:prstGeom prst="rect">
            <a:avLst/>
          </a:prstGeom>
          <a:noFill/>
          <a:ln/>
        </p:spPr>
        <p:txBody>
          <a:bodyPr wrap="none" lIns="0" tIns="0" rIns="0" bIns="0" rtlCol="0" anchor="t"/>
          <a:lstStyle/>
          <a:p>
            <a:pPr>
              <a:lnSpc>
                <a:spcPts val="1650"/>
              </a:lnSpc>
            </a:pPr>
            <a:r>
              <a:rPr lang="en-US" sz="2400" b="1" dirty="0">
                <a:solidFill>
                  <a:schemeClr val="bg1"/>
                </a:solidFill>
                <a:latin typeface="Times New Roman" panose="02020603050405020304" pitchFamily="18" charset="0"/>
                <a:cs typeface="Times New Roman" panose="02020603050405020304" pitchFamily="18" charset="0"/>
              </a:rPr>
              <a:t>Technical Challenges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9" name="Text 6">
            <a:extLst>
              <a:ext uri="{FF2B5EF4-FFF2-40B4-BE49-F238E27FC236}">
                <a16:creationId xmlns:a16="http://schemas.microsoft.com/office/drawing/2014/main" id="{999F2D12-7F81-4DBC-90DB-31945BB3C197}"/>
              </a:ext>
            </a:extLst>
          </p:cNvPr>
          <p:cNvSpPr/>
          <p:nvPr/>
        </p:nvSpPr>
        <p:spPr>
          <a:xfrm>
            <a:off x="438704" y="6387485"/>
            <a:ext cx="9251395" cy="1463060"/>
          </a:xfrm>
          <a:prstGeom prst="rect">
            <a:avLst/>
          </a:prstGeom>
          <a:noFill/>
          <a:ln/>
        </p:spPr>
        <p:txBody>
          <a:bodyPr wrap="none" lIns="0" tIns="0" rIns="0" bIns="0" rtlCol="0" anchor="t"/>
          <a:lstStyle/>
          <a:p>
            <a:pPr marL="285750" indent="-285750" algn="l">
              <a:lnSpc>
                <a:spcPct val="1500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Scalability for organizational data: Processing millions of documents under GPU constraints.</a:t>
            </a:r>
          </a:p>
          <a:p>
            <a:pPr marL="285750" indent="-285750">
              <a:lnSpc>
                <a:spcPct val="1500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Topic instability: Re-running the model may lead to different topics.</a:t>
            </a:r>
          </a:p>
          <a:p>
            <a:pPr marL="285750" indent="-285750">
              <a:lnSpc>
                <a:spcPct val="1500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Dependency on Clustering: The choice of clustering algorithm significantly impacts the output.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4" name="Text 9">
            <a:extLst>
              <a:ext uri="{FF2B5EF4-FFF2-40B4-BE49-F238E27FC236}">
                <a16:creationId xmlns:a16="http://schemas.microsoft.com/office/drawing/2014/main" id="{323BE6FB-C9A4-4BDB-820A-DBA75EBBBD4F}"/>
              </a:ext>
            </a:extLst>
          </p:cNvPr>
          <p:cNvSpPr/>
          <p:nvPr/>
        </p:nvSpPr>
        <p:spPr>
          <a:xfrm>
            <a:off x="491886" y="2336802"/>
            <a:ext cx="2372956" cy="393700"/>
          </a:xfrm>
          <a:prstGeom prst="rect">
            <a:avLst/>
          </a:prstGeom>
          <a:noFill/>
          <a:ln/>
        </p:spPr>
        <p:txBody>
          <a:bodyPr wrap="none" lIns="0" tIns="0" rIns="0" bIns="0" rtlCol="0" anchor="t"/>
          <a:lstStyle/>
          <a:p>
            <a:pPr algn="l">
              <a:lnSpc>
                <a:spcPts val="1650"/>
              </a:lnSpc>
            </a:pPr>
            <a:r>
              <a:rPr lang="en-US" sz="2400" b="1" dirty="0">
                <a:solidFill>
                  <a:schemeClr val="bg1"/>
                </a:solidFill>
                <a:latin typeface="Times New Roman" panose="02020603050405020304" pitchFamily="18" charset="0"/>
                <a:cs typeface="Times New Roman" panose="02020603050405020304" pitchFamily="18" charset="0"/>
              </a:rPr>
              <a:t>Research Gaps</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25" name="Text 10">
            <a:extLst>
              <a:ext uri="{FF2B5EF4-FFF2-40B4-BE49-F238E27FC236}">
                <a16:creationId xmlns:a16="http://schemas.microsoft.com/office/drawing/2014/main" id="{808EF3CD-95D5-4B6A-A0B0-0926ADFB8E7C}"/>
              </a:ext>
            </a:extLst>
          </p:cNvPr>
          <p:cNvSpPr/>
          <p:nvPr/>
        </p:nvSpPr>
        <p:spPr>
          <a:xfrm>
            <a:off x="438705" y="2785115"/>
            <a:ext cx="10642600" cy="457197"/>
          </a:xfrm>
          <a:prstGeom prst="rect">
            <a:avLst/>
          </a:prstGeom>
          <a:noFill/>
          <a:ln/>
        </p:spPr>
        <p:txBody>
          <a:bodyPr wrap="none" lIns="0" tIns="0" rIns="0" bIns="0" rtlCol="0" anchor="t"/>
          <a:lstStyle/>
          <a:p>
            <a:pPr marL="285750" indent="-285750" algn="l">
              <a:lnSpc>
                <a:spcPts val="17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Lack of a Standard Benchmark: Shortage of shared datasets, evaluation metrics, and application scenarios.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6" name="Text 11">
            <a:extLst>
              <a:ext uri="{FF2B5EF4-FFF2-40B4-BE49-F238E27FC236}">
                <a16:creationId xmlns:a16="http://schemas.microsoft.com/office/drawing/2014/main" id="{B686977C-332B-4083-ACCB-EDE6C2480978}"/>
              </a:ext>
            </a:extLst>
          </p:cNvPr>
          <p:cNvSpPr/>
          <p:nvPr/>
        </p:nvSpPr>
        <p:spPr>
          <a:xfrm>
            <a:off x="387111" y="3233422"/>
            <a:ext cx="10701893" cy="353060"/>
          </a:xfrm>
          <a:prstGeom prst="rect">
            <a:avLst/>
          </a:prstGeom>
          <a:noFill/>
          <a:ln/>
        </p:spPr>
        <p:txBody>
          <a:bodyPr wrap="none" lIns="0" tIns="0" rIns="0" bIns="0" rtlCol="0" anchor="t"/>
          <a:lstStyle/>
          <a:p>
            <a:pPr marL="285750" indent="-285750" algn="l">
              <a:lnSpc>
                <a:spcPts val="1700"/>
              </a:lnSpc>
              <a:buSzPct val="100000"/>
              <a:buFont typeface="Wingdings" panose="05000000000000000000" pitchFamily="2" charset="2"/>
              <a:buChar char="§"/>
            </a:pPr>
            <a:r>
              <a:rPr lang="en-US" dirty="0">
                <a:solidFill>
                  <a:schemeClr val="bg1"/>
                </a:solidFill>
                <a:latin typeface="Times New Roman" panose="02020603050405020304" pitchFamily="18" charset="0"/>
                <a:cs typeface="Times New Roman" panose="02020603050405020304" pitchFamily="18" charset="0"/>
              </a:rPr>
              <a:t>Poor Evaluation in Real-World Applications: Excessive focus on Topic Coherence and insufficient attention to business value and decision impact.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7" name="Image 0" descr="preencoded.png">
            <a:extLst>
              <a:ext uri="{FF2B5EF4-FFF2-40B4-BE49-F238E27FC236}">
                <a16:creationId xmlns:a16="http://schemas.microsoft.com/office/drawing/2014/main" id="{86071482-8F1E-4A78-8914-9DB490578764}"/>
              </a:ext>
            </a:extLst>
          </p:cNvPr>
          <p:cNvPicPr>
            <a:picLocks noChangeAspect="1"/>
          </p:cNvPicPr>
          <p:nvPr/>
        </p:nvPicPr>
        <p:blipFill>
          <a:blip r:embed="rId2"/>
          <a:stretch>
            <a:fillRect/>
          </a:stretch>
        </p:blipFill>
        <p:spPr>
          <a:xfrm>
            <a:off x="11798300" y="5371941"/>
            <a:ext cx="2832100" cy="2832100"/>
          </a:xfrm>
          <a:prstGeom prst="rect">
            <a:avLst/>
          </a:prstGeom>
        </p:spPr>
      </p:pic>
    </p:spTree>
    <p:extLst>
      <p:ext uri="{BB962C8B-B14F-4D97-AF65-F5344CB8AC3E}">
        <p14:creationId xmlns:p14="http://schemas.microsoft.com/office/powerpoint/2010/main" val="30696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241CCC6D-84A4-4C70-8363-03587526D2F1}"/>
              </a:ext>
            </a:extLst>
          </p:cNvPr>
          <p:cNvSpPr/>
          <p:nvPr/>
        </p:nvSpPr>
        <p:spPr>
          <a:xfrm>
            <a:off x="302617" y="453271"/>
            <a:ext cx="10220325" cy="515064"/>
          </a:xfrm>
          <a:prstGeom prst="rect">
            <a:avLst/>
          </a:prstGeom>
          <a:noFill/>
          <a:ln/>
        </p:spPr>
        <p:txBody>
          <a:bodyPr wrap="none" lIns="0" tIns="0" rIns="0" bIns="0" rtlCol="0" anchor="t"/>
          <a:lstStyle/>
          <a:p>
            <a:pPr algn="l">
              <a:lnSpc>
                <a:spcPts val="4050"/>
              </a:lnSpc>
            </a:pPr>
            <a:r>
              <a:rPr lang="en-US" sz="2800" b="1" dirty="0">
                <a:solidFill>
                  <a:srgbClr val="FFC000"/>
                </a:solidFill>
                <a:latin typeface="Times New Roman" panose="02020603050405020304" pitchFamily="18" charset="0"/>
                <a:cs typeface="Times New Roman" panose="02020603050405020304" pitchFamily="18" charset="0"/>
              </a:rPr>
              <a:t>The Future of Topic Modeling: Integration with LLMs and Intelligent Systems</a:t>
            </a:r>
            <a:endParaRPr lang="en-US" sz="4400" dirty="0">
              <a:solidFill>
                <a:srgbClr val="FFC000"/>
              </a:solidFill>
              <a:latin typeface="Times New Roman" panose="02020603050405020304" pitchFamily="18" charset="0"/>
              <a:cs typeface="Times New Roman" panose="02020603050405020304" pitchFamily="18" charset="0"/>
            </a:endParaRPr>
          </a:p>
        </p:txBody>
      </p:sp>
      <p:sp>
        <p:nvSpPr>
          <p:cNvPr id="11" name="Text 1">
            <a:extLst>
              <a:ext uri="{FF2B5EF4-FFF2-40B4-BE49-F238E27FC236}">
                <a16:creationId xmlns:a16="http://schemas.microsoft.com/office/drawing/2014/main" id="{FE5B4A94-939C-40B5-AF5F-8642C63EA989}"/>
              </a:ext>
            </a:extLst>
          </p:cNvPr>
          <p:cNvSpPr/>
          <p:nvPr/>
        </p:nvSpPr>
        <p:spPr>
          <a:xfrm>
            <a:off x="302617" y="1287938"/>
            <a:ext cx="13476684" cy="263843"/>
          </a:xfrm>
          <a:prstGeom prst="rect">
            <a:avLst/>
          </a:prstGeom>
          <a:noFill/>
          <a:ln/>
        </p:spPr>
        <p:txBody>
          <a:bodyPr wrap="none" lIns="0" tIns="0" rIns="0" bIns="0" rtlCol="0" anchor="t"/>
          <a:lstStyle/>
          <a:p>
            <a:pPr algn="l">
              <a:lnSpc>
                <a:spcPts val="2050"/>
              </a:lnSpc>
            </a:pPr>
            <a:r>
              <a:rPr lang="en-US" dirty="0">
                <a:solidFill>
                  <a:schemeClr val="bg1"/>
                </a:solidFill>
                <a:latin typeface="Times New Roman" panose="02020603050405020304" pitchFamily="18" charset="0"/>
                <a:cs typeface="Times New Roman" panose="02020603050405020304" pitchFamily="18" charset="0"/>
              </a:rPr>
              <a:t>Potential pathways for future research in this field are moving toward more advanced applications and deeper integration with modern technologies.</a:t>
            </a:r>
          </a:p>
        </p:txBody>
      </p:sp>
      <p:pic>
        <p:nvPicPr>
          <p:cNvPr id="13" name="Image 0" descr="preencoded.png">
            <a:extLst>
              <a:ext uri="{FF2B5EF4-FFF2-40B4-BE49-F238E27FC236}">
                <a16:creationId xmlns:a16="http://schemas.microsoft.com/office/drawing/2014/main" id="{1A94FE14-5F5F-4A17-9AE2-3B1193A46746}"/>
              </a:ext>
            </a:extLst>
          </p:cNvPr>
          <p:cNvPicPr>
            <a:picLocks noChangeAspect="1"/>
          </p:cNvPicPr>
          <p:nvPr/>
        </p:nvPicPr>
        <p:blipFill>
          <a:blip r:embed="rId2"/>
          <a:stretch>
            <a:fillRect/>
          </a:stretch>
        </p:blipFill>
        <p:spPr>
          <a:xfrm>
            <a:off x="576858" y="1747242"/>
            <a:ext cx="824151" cy="989052"/>
          </a:xfrm>
          <a:prstGeom prst="rect">
            <a:avLst/>
          </a:prstGeom>
        </p:spPr>
      </p:pic>
      <p:sp>
        <p:nvSpPr>
          <p:cNvPr id="14" name="Text 2">
            <a:extLst>
              <a:ext uri="{FF2B5EF4-FFF2-40B4-BE49-F238E27FC236}">
                <a16:creationId xmlns:a16="http://schemas.microsoft.com/office/drawing/2014/main" id="{22DFF8C4-0395-4079-B997-D6DB85B8ECFD}"/>
              </a:ext>
            </a:extLst>
          </p:cNvPr>
          <p:cNvSpPr/>
          <p:nvPr/>
        </p:nvSpPr>
        <p:spPr>
          <a:xfrm>
            <a:off x="1565791" y="1912025"/>
            <a:ext cx="4719995" cy="257532"/>
          </a:xfrm>
          <a:prstGeom prst="rect">
            <a:avLst/>
          </a:prstGeom>
          <a:noFill/>
          <a:ln/>
        </p:spPr>
        <p:txBody>
          <a:bodyPr wrap="none" lIns="0" tIns="0" rIns="0" bIns="0" rtlCol="0" anchor="t"/>
          <a:lstStyle/>
          <a:p>
            <a:pPr>
              <a:lnSpc>
                <a:spcPts val="2000"/>
              </a:lnSpc>
            </a:pPr>
            <a:r>
              <a:rPr lang="en-US" b="1" dirty="0">
                <a:solidFill>
                  <a:schemeClr val="bg1"/>
                </a:solidFill>
                <a:latin typeface="Times New Roman" panose="02020603050405020304" pitchFamily="18" charset="0"/>
                <a:cs typeface="Times New Roman" panose="02020603050405020304" pitchFamily="18" charset="0"/>
              </a:rPr>
              <a:t>Topic Modeling as Semantic Infrastructure</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5" name="Text 3">
            <a:extLst>
              <a:ext uri="{FF2B5EF4-FFF2-40B4-BE49-F238E27FC236}">
                <a16:creationId xmlns:a16="http://schemas.microsoft.com/office/drawing/2014/main" id="{08D1611F-98B6-42A3-BABC-28AC6DFEED6B}"/>
              </a:ext>
            </a:extLst>
          </p:cNvPr>
          <p:cNvSpPr/>
          <p:nvPr/>
        </p:nvSpPr>
        <p:spPr>
          <a:xfrm>
            <a:off x="1565791" y="2268379"/>
            <a:ext cx="12487751" cy="263843"/>
          </a:xfrm>
          <a:prstGeom prst="rect">
            <a:avLst/>
          </a:prstGeom>
          <a:noFill/>
          <a:ln/>
        </p:spPr>
        <p:txBody>
          <a:bodyPr wrap="none" lIns="0" tIns="0" rIns="0" bIns="0" rtlCol="0" anchor="t"/>
          <a:lstStyle/>
          <a:p>
            <a:pPr rtl="1">
              <a:lnSpc>
                <a:spcPts val="2050"/>
              </a:lnSpc>
            </a:pPr>
            <a:r>
              <a:rPr lang="en-US" dirty="0">
                <a:solidFill>
                  <a:schemeClr val="bg1"/>
                </a:solidFill>
                <a:latin typeface="Times New Roman" panose="02020603050405020304" pitchFamily="18" charset="0"/>
                <a:cs typeface="Times New Roman" panose="02020603050405020304" pitchFamily="18" charset="0"/>
              </a:rPr>
              <a:t>Usage as an intermediate layer in intelligent systems (Search, Recommendation, Knowledge Graph).</a:t>
            </a:r>
            <a:endParaRPr lang="en-US" sz="1250" dirty="0">
              <a:solidFill>
                <a:schemeClr val="bg1"/>
              </a:solidFill>
              <a:latin typeface="Times New Roman" panose="02020603050405020304" pitchFamily="18" charset="0"/>
              <a:cs typeface="Times New Roman" panose="02020603050405020304" pitchFamily="18" charset="0"/>
            </a:endParaRPr>
          </a:p>
        </p:txBody>
      </p:sp>
      <p:pic>
        <p:nvPicPr>
          <p:cNvPr id="16" name="Image 1" descr="preencoded.png">
            <a:extLst>
              <a:ext uri="{FF2B5EF4-FFF2-40B4-BE49-F238E27FC236}">
                <a16:creationId xmlns:a16="http://schemas.microsoft.com/office/drawing/2014/main" id="{2C0F0A5B-DD25-4E85-A30B-EE857F23F952}"/>
              </a:ext>
            </a:extLst>
          </p:cNvPr>
          <p:cNvPicPr>
            <a:picLocks noChangeAspect="1"/>
          </p:cNvPicPr>
          <p:nvPr/>
        </p:nvPicPr>
        <p:blipFill>
          <a:blip r:embed="rId3"/>
          <a:stretch>
            <a:fillRect/>
          </a:stretch>
        </p:blipFill>
        <p:spPr>
          <a:xfrm>
            <a:off x="576858" y="2736294"/>
            <a:ext cx="824151" cy="989052"/>
          </a:xfrm>
          <a:prstGeom prst="rect">
            <a:avLst/>
          </a:prstGeom>
        </p:spPr>
      </p:pic>
      <p:sp>
        <p:nvSpPr>
          <p:cNvPr id="19" name="Text 4">
            <a:extLst>
              <a:ext uri="{FF2B5EF4-FFF2-40B4-BE49-F238E27FC236}">
                <a16:creationId xmlns:a16="http://schemas.microsoft.com/office/drawing/2014/main" id="{3F42115A-2B58-4EF1-9526-93A036EE5C97}"/>
              </a:ext>
            </a:extLst>
          </p:cNvPr>
          <p:cNvSpPr/>
          <p:nvPr/>
        </p:nvSpPr>
        <p:spPr>
          <a:xfrm>
            <a:off x="1565791" y="2901077"/>
            <a:ext cx="2060496" cy="257532"/>
          </a:xfrm>
          <a:prstGeom prst="rect">
            <a:avLst/>
          </a:prstGeom>
          <a:noFill/>
          <a:ln/>
        </p:spPr>
        <p:txBody>
          <a:bodyPr wrap="none" lIns="0" tIns="0" rIns="0" bIns="0" rtlCol="0" anchor="t"/>
          <a:lstStyle/>
          <a:p>
            <a:pPr rtl="1">
              <a:lnSpc>
                <a:spcPts val="2000"/>
              </a:lnSpc>
            </a:pPr>
            <a:r>
              <a:rPr lang="en-US" b="1" dirty="0">
                <a:solidFill>
                  <a:schemeClr val="bg1"/>
                </a:solidFill>
                <a:latin typeface="Times New Roman" panose="02020603050405020304" pitchFamily="18" charset="0"/>
                <a:cs typeface="Times New Roman" panose="02020603050405020304" pitchFamily="18" charset="0"/>
              </a:rPr>
              <a:t>Integration with LLMs</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22" name="Text 5">
            <a:extLst>
              <a:ext uri="{FF2B5EF4-FFF2-40B4-BE49-F238E27FC236}">
                <a16:creationId xmlns:a16="http://schemas.microsoft.com/office/drawing/2014/main" id="{77392928-55E0-45D7-AF1F-6984AF539034}"/>
              </a:ext>
            </a:extLst>
          </p:cNvPr>
          <p:cNvSpPr/>
          <p:nvPr/>
        </p:nvSpPr>
        <p:spPr>
          <a:xfrm>
            <a:off x="1565791" y="3257431"/>
            <a:ext cx="12487751" cy="263843"/>
          </a:xfrm>
          <a:prstGeom prst="rect">
            <a:avLst/>
          </a:prstGeom>
          <a:noFill/>
          <a:ln/>
        </p:spPr>
        <p:txBody>
          <a:bodyPr wrap="none" lIns="0" tIns="0" rIns="0" bIns="0" rtlCol="0" anchor="t"/>
          <a:lstStyle/>
          <a:p>
            <a:pPr rtl="1">
              <a:lnSpc>
                <a:spcPts val="2050"/>
              </a:lnSpc>
            </a:pPr>
            <a:r>
              <a:rPr lang="en-US" dirty="0">
                <a:solidFill>
                  <a:schemeClr val="bg1"/>
                </a:solidFill>
                <a:latin typeface="Times New Roman" panose="02020603050405020304" pitchFamily="18" charset="0"/>
                <a:cs typeface="Times New Roman" panose="02020603050405020304" pitchFamily="18" charset="0"/>
              </a:rPr>
              <a:t>Using LLMs for automatic labeling, merging/separating topics, and qualitative evaluation. Example: </a:t>
            </a:r>
            <a:r>
              <a:rPr lang="en-US" dirty="0" err="1">
                <a:solidFill>
                  <a:schemeClr val="bg1"/>
                </a:solidFill>
                <a:latin typeface="Times New Roman" panose="02020603050405020304" pitchFamily="18" charset="0"/>
                <a:cs typeface="Times New Roman" panose="02020603050405020304" pitchFamily="18" charset="0"/>
              </a:rPr>
              <a:t>BERTopic</a:t>
            </a:r>
            <a:r>
              <a:rPr lang="en-US" dirty="0">
                <a:solidFill>
                  <a:schemeClr val="bg1"/>
                </a:solidFill>
                <a:latin typeface="Times New Roman" panose="02020603050405020304" pitchFamily="18" charset="0"/>
                <a:cs typeface="Times New Roman" panose="02020603050405020304" pitchFamily="18" charset="0"/>
              </a:rPr>
              <a:t> + GPT.</a:t>
            </a:r>
            <a:endParaRPr lang="en-US" sz="1250" dirty="0">
              <a:solidFill>
                <a:schemeClr val="bg1"/>
              </a:solidFill>
              <a:latin typeface="Times New Roman" panose="02020603050405020304" pitchFamily="18" charset="0"/>
              <a:cs typeface="Times New Roman" panose="02020603050405020304" pitchFamily="18" charset="0"/>
            </a:endParaRPr>
          </a:p>
        </p:txBody>
      </p:sp>
      <p:pic>
        <p:nvPicPr>
          <p:cNvPr id="23" name="Image 2" descr="preencoded.png">
            <a:extLst>
              <a:ext uri="{FF2B5EF4-FFF2-40B4-BE49-F238E27FC236}">
                <a16:creationId xmlns:a16="http://schemas.microsoft.com/office/drawing/2014/main" id="{986D0595-913E-41E6-B510-E110F93AE295}"/>
              </a:ext>
            </a:extLst>
          </p:cNvPr>
          <p:cNvPicPr>
            <a:picLocks noChangeAspect="1"/>
          </p:cNvPicPr>
          <p:nvPr/>
        </p:nvPicPr>
        <p:blipFill>
          <a:blip r:embed="rId4"/>
          <a:stretch>
            <a:fillRect/>
          </a:stretch>
        </p:blipFill>
        <p:spPr>
          <a:xfrm>
            <a:off x="576858" y="3725347"/>
            <a:ext cx="824151" cy="989052"/>
          </a:xfrm>
          <a:prstGeom prst="rect">
            <a:avLst/>
          </a:prstGeom>
        </p:spPr>
      </p:pic>
      <p:sp>
        <p:nvSpPr>
          <p:cNvPr id="24" name="Text 6">
            <a:extLst>
              <a:ext uri="{FF2B5EF4-FFF2-40B4-BE49-F238E27FC236}">
                <a16:creationId xmlns:a16="http://schemas.microsoft.com/office/drawing/2014/main" id="{656E6CBE-779F-4455-A49C-A5245AB5E582}"/>
              </a:ext>
            </a:extLst>
          </p:cNvPr>
          <p:cNvSpPr/>
          <p:nvPr/>
        </p:nvSpPr>
        <p:spPr>
          <a:xfrm>
            <a:off x="1565791" y="3890129"/>
            <a:ext cx="2652951" cy="257532"/>
          </a:xfrm>
          <a:prstGeom prst="rect">
            <a:avLst/>
          </a:prstGeom>
          <a:noFill/>
          <a:ln/>
        </p:spPr>
        <p:txBody>
          <a:bodyPr wrap="none" lIns="0" tIns="0" rIns="0" bIns="0" rtlCol="0" anchor="t"/>
          <a:lstStyle/>
          <a:p>
            <a:pPr>
              <a:lnSpc>
                <a:spcPts val="2000"/>
              </a:lnSpc>
            </a:pPr>
            <a:r>
              <a:rPr lang="en-US" b="1" dirty="0">
                <a:solidFill>
                  <a:schemeClr val="bg1"/>
                </a:solidFill>
                <a:latin typeface="Times New Roman" panose="02020603050405020304" pitchFamily="18" charset="0"/>
                <a:cs typeface="Times New Roman" panose="02020603050405020304" pitchFamily="18" charset="0"/>
              </a:rPr>
              <a:t>Dynamic and Real-time Topic Modeling</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5" name="Text 7">
            <a:extLst>
              <a:ext uri="{FF2B5EF4-FFF2-40B4-BE49-F238E27FC236}">
                <a16:creationId xmlns:a16="http://schemas.microsoft.com/office/drawing/2014/main" id="{A9FC7756-DD97-4BA2-A99C-7C6C36A4828B}"/>
              </a:ext>
            </a:extLst>
          </p:cNvPr>
          <p:cNvSpPr/>
          <p:nvPr/>
        </p:nvSpPr>
        <p:spPr>
          <a:xfrm>
            <a:off x="1565791" y="4246483"/>
            <a:ext cx="12487751" cy="263843"/>
          </a:xfrm>
          <a:prstGeom prst="rect">
            <a:avLst/>
          </a:prstGeom>
          <a:noFill/>
          <a:ln/>
        </p:spPr>
        <p:txBody>
          <a:bodyPr wrap="none" lIns="0" tIns="0" rIns="0" bIns="0" rtlCol="0" anchor="t"/>
          <a:lstStyle/>
          <a:p>
            <a:pPr>
              <a:lnSpc>
                <a:spcPts val="2050"/>
              </a:lnSpc>
            </a:pPr>
            <a:r>
              <a:rPr lang="en-US" dirty="0">
                <a:solidFill>
                  <a:schemeClr val="bg1"/>
                </a:solidFill>
                <a:latin typeface="Times New Roman" panose="02020603050405020304" pitchFamily="18" charset="0"/>
                <a:cs typeface="Times New Roman" panose="02020603050405020304" pitchFamily="18" charset="0"/>
              </a:rPr>
              <a:t>Streaming Topic Modeling, Online Learning, and Drift-Aware Models for social media monitoring and crisis management.</a:t>
            </a:r>
            <a:endParaRPr lang="en-US" sz="1250" dirty="0">
              <a:solidFill>
                <a:schemeClr val="bg1"/>
              </a:solidFill>
              <a:latin typeface="Times New Roman" panose="02020603050405020304" pitchFamily="18" charset="0"/>
              <a:cs typeface="Times New Roman" panose="02020603050405020304" pitchFamily="18" charset="0"/>
            </a:endParaRPr>
          </a:p>
        </p:txBody>
      </p:sp>
      <p:pic>
        <p:nvPicPr>
          <p:cNvPr id="26" name="Image 3" descr="preencoded.png">
            <a:extLst>
              <a:ext uri="{FF2B5EF4-FFF2-40B4-BE49-F238E27FC236}">
                <a16:creationId xmlns:a16="http://schemas.microsoft.com/office/drawing/2014/main" id="{2FB53DC0-E209-4DF9-A121-7270AA360833}"/>
              </a:ext>
            </a:extLst>
          </p:cNvPr>
          <p:cNvPicPr>
            <a:picLocks noChangeAspect="1"/>
          </p:cNvPicPr>
          <p:nvPr/>
        </p:nvPicPr>
        <p:blipFill>
          <a:blip r:embed="rId5"/>
          <a:stretch>
            <a:fillRect/>
          </a:stretch>
        </p:blipFill>
        <p:spPr>
          <a:xfrm>
            <a:off x="576858" y="4714399"/>
            <a:ext cx="824151" cy="989052"/>
          </a:xfrm>
          <a:prstGeom prst="rect">
            <a:avLst/>
          </a:prstGeom>
        </p:spPr>
      </p:pic>
      <p:sp>
        <p:nvSpPr>
          <p:cNvPr id="27" name="Text 8">
            <a:extLst>
              <a:ext uri="{FF2B5EF4-FFF2-40B4-BE49-F238E27FC236}">
                <a16:creationId xmlns:a16="http://schemas.microsoft.com/office/drawing/2014/main" id="{CE7FF10B-F8BC-4781-9A10-1945A5A4BF1F}"/>
              </a:ext>
            </a:extLst>
          </p:cNvPr>
          <p:cNvSpPr/>
          <p:nvPr/>
        </p:nvSpPr>
        <p:spPr>
          <a:xfrm>
            <a:off x="1565791" y="4879181"/>
            <a:ext cx="4167545" cy="257532"/>
          </a:xfrm>
          <a:prstGeom prst="rect">
            <a:avLst/>
          </a:prstGeom>
          <a:noFill/>
          <a:ln/>
        </p:spPr>
        <p:txBody>
          <a:bodyPr wrap="none" lIns="0" tIns="0" rIns="0" bIns="0" rtlCol="0" anchor="t"/>
          <a:lstStyle/>
          <a:p>
            <a:pPr>
              <a:lnSpc>
                <a:spcPts val="2000"/>
              </a:lnSpc>
            </a:pPr>
            <a:r>
              <a:rPr lang="en-US" b="1" dirty="0">
                <a:solidFill>
                  <a:schemeClr val="bg1"/>
                </a:solidFill>
                <a:latin typeface="Times New Roman" panose="02020603050405020304" pitchFamily="18" charset="0"/>
                <a:cs typeface="Times New Roman" panose="02020603050405020304" pitchFamily="18" charset="0"/>
              </a:rPr>
              <a:t>Explainable &amp; Policy-Aware Topic Models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8" name="Text 9">
            <a:extLst>
              <a:ext uri="{FF2B5EF4-FFF2-40B4-BE49-F238E27FC236}">
                <a16:creationId xmlns:a16="http://schemas.microsoft.com/office/drawing/2014/main" id="{C424733A-46F5-44D0-81D7-1505264F0B8C}"/>
              </a:ext>
            </a:extLst>
          </p:cNvPr>
          <p:cNvSpPr/>
          <p:nvPr/>
        </p:nvSpPr>
        <p:spPr>
          <a:xfrm>
            <a:off x="1565791" y="5235535"/>
            <a:ext cx="12487751" cy="263843"/>
          </a:xfrm>
          <a:prstGeom prst="rect">
            <a:avLst/>
          </a:prstGeom>
          <a:noFill/>
          <a:ln/>
        </p:spPr>
        <p:txBody>
          <a:bodyPr wrap="none" lIns="0" tIns="0" rIns="0" bIns="0" rtlCol="0" anchor="t"/>
          <a:lstStyle/>
          <a:p>
            <a:pPr rtl="1">
              <a:lnSpc>
                <a:spcPts val="2050"/>
              </a:lnSpc>
            </a:pPr>
            <a:r>
              <a:rPr lang="en-US" dirty="0">
                <a:solidFill>
                  <a:schemeClr val="bg1"/>
                </a:solidFill>
                <a:latin typeface="Times New Roman" panose="02020603050405020304" pitchFamily="18" charset="0"/>
                <a:cs typeface="Times New Roman" panose="02020603050405020304" pitchFamily="18" charset="0"/>
              </a:rPr>
              <a:t>Generating reasons for topic formation and evolution paths, suitable for policy-making and macro-level decision-making.</a:t>
            </a:r>
            <a:endParaRPr lang="en-US" sz="1250" dirty="0">
              <a:solidFill>
                <a:schemeClr val="bg1"/>
              </a:solidFill>
              <a:latin typeface="Times New Roman" panose="02020603050405020304" pitchFamily="18" charset="0"/>
              <a:cs typeface="Times New Roman" panose="02020603050405020304" pitchFamily="18" charset="0"/>
            </a:endParaRPr>
          </a:p>
        </p:txBody>
      </p:sp>
      <p:pic>
        <p:nvPicPr>
          <p:cNvPr id="29" name="Image 4" descr="preencoded.png">
            <a:extLst>
              <a:ext uri="{FF2B5EF4-FFF2-40B4-BE49-F238E27FC236}">
                <a16:creationId xmlns:a16="http://schemas.microsoft.com/office/drawing/2014/main" id="{139C7E5E-6819-4941-B31D-272D55222ED6}"/>
              </a:ext>
            </a:extLst>
          </p:cNvPr>
          <p:cNvPicPr>
            <a:picLocks noChangeAspect="1"/>
          </p:cNvPicPr>
          <p:nvPr/>
        </p:nvPicPr>
        <p:blipFill>
          <a:blip r:embed="rId6"/>
          <a:stretch>
            <a:fillRect/>
          </a:stretch>
        </p:blipFill>
        <p:spPr>
          <a:xfrm>
            <a:off x="576858" y="5703451"/>
            <a:ext cx="824151" cy="989052"/>
          </a:xfrm>
          <a:prstGeom prst="rect">
            <a:avLst/>
          </a:prstGeom>
        </p:spPr>
      </p:pic>
      <p:sp>
        <p:nvSpPr>
          <p:cNvPr id="30" name="Text 10">
            <a:extLst>
              <a:ext uri="{FF2B5EF4-FFF2-40B4-BE49-F238E27FC236}">
                <a16:creationId xmlns:a16="http://schemas.microsoft.com/office/drawing/2014/main" id="{925AF6D4-7D23-445B-B5E7-036EAD15258F}"/>
              </a:ext>
            </a:extLst>
          </p:cNvPr>
          <p:cNvSpPr/>
          <p:nvPr/>
        </p:nvSpPr>
        <p:spPr>
          <a:xfrm>
            <a:off x="1565791" y="5868233"/>
            <a:ext cx="3271838" cy="257532"/>
          </a:xfrm>
          <a:prstGeom prst="rect">
            <a:avLst/>
          </a:prstGeom>
          <a:noFill/>
          <a:ln/>
        </p:spPr>
        <p:txBody>
          <a:bodyPr wrap="none" lIns="0" tIns="0" rIns="0" bIns="0" rtlCol="0" anchor="t"/>
          <a:lstStyle/>
          <a:p>
            <a:pPr>
              <a:lnSpc>
                <a:spcPts val="2000"/>
              </a:lnSpc>
            </a:pPr>
            <a:r>
              <a:rPr lang="en-US" b="1" dirty="0">
                <a:solidFill>
                  <a:schemeClr val="bg1"/>
                </a:solidFill>
                <a:latin typeface="Times New Roman" panose="02020603050405020304" pitchFamily="18" charset="0"/>
                <a:cs typeface="Times New Roman" panose="02020603050405020304" pitchFamily="18" charset="0"/>
              </a:rPr>
              <a:t>Domain-Specific Topic Modeling</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1" name="Text 11">
            <a:extLst>
              <a:ext uri="{FF2B5EF4-FFF2-40B4-BE49-F238E27FC236}">
                <a16:creationId xmlns:a16="http://schemas.microsoft.com/office/drawing/2014/main" id="{64DB88BA-7A78-403B-9AA8-C8E1DCF4571C}"/>
              </a:ext>
            </a:extLst>
          </p:cNvPr>
          <p:cNvSpPr/>
          <p:nvPr/>
        </p:nvSpPr>
        <p:spPr>
          <a:xfrm>
            <a:off x="1565791" y="6224588"/>
            <a:ext cx="12487751" cy="263843"/>
          </a:xfrm>
          <a:prstGeom prst="rect">
            <a:avLst/>
          </a:prstGeom>
          <a:noFill/>
          <a:ln/>
        </p:spPr>
        <p:txBody>
          <a:bodyPr wrap="none" lIns="0" tIns="0" rIns="0" bIns="0" rtlCol="0" anchor="t"/>
          <a:lstStyle/>
          <a:p>
            <a:pPr rtl="1">
              <a:lnSpc>
                <a:spcPts val="2050"/>
              </a:lnSpc>
            </a:pPr>
            <a:r>
              <a:rPr lang="en-US" dirty="0">
                <a:solidFill>
                  <a:schemeClr val="bg1"/>
                </a:solidFill>
                <a:latin typeface="Times New Roman" panose="02020603050405020304" pitchFamily="18" charset="0"/>
                <a:cs typeface="Times New Roman" panose="02020603050405020304" pitchFamily="18" charset="0"/>
              </a:rPr>
              <a:t>Developing legal, financial, healthcare, and telecom models using Fine-Tuned Transformers.</a:t>
            </a:r>
            <a:endParaRPr lang="en-US" sz="1250" dirty="0">
              <a:solidFill>
                <a:schemeClr val="bg1"/>
              </a:solidFill>
              <a:latin typeface="Times New Roman" panose="02020603050405020304" pitchFamily="18" charset="0"/>
              <a:cs typeface="Times New Roman" panose="02020603050405020304" pitchFamily="18" charset="0"/>
            </a:endParaRPr>
          </a:p>
        </p:txBody>
      </p:sp>
      <p:sp>
        <p:nvSpPr>
          <p:cNvPr id="32" name="Text 12">
            <a:extLst>
              <a:ext uri="{FF2B5EF4-FFF2-40B4-BE49-F238E27FC236}">
                <a16:creationId xmlns:a16="http://schemas.microsoft.com/office/drawing/2014/main" id="{984BE41D-DEA9-498E-B67B-F243D6678AA5}"/>
              </a:ext>
            </a:extLst>
          </p:cNvPr>
          <p:cNvSpPr/>
          <p:nvPr/>
        </p:nvSpPr>
        <p:spPr>
          <a:xfrm>
            <a:off x="824032" y="6867247"/>
            <a:ext cx="13229511" cy="1166336"/>
          </a:xfrm>
          <a:prstGeom prst="rect">
            <a:avLst/>
          </a:prstGeom>
          <a:noFill/>
          <a:ln/>
        </p:spPr>
        <p:txBody>
          <a:bodyPr wrap="square" lIns="0" tIns="0" rIns="0" bIns="0" rtlCol="0" anchor="t"/>
          <a:lstStyle/>
          <a:p>
            <a:pPr algn="l">
              <a:lnSpc>
                <a:spcPct val="150000"/>
              </a:lnSpc>
            </a:pPr>
            <a:r>
              <a:rPr lang="en-US" dirty="0">
                <a:solidFill>
                  <a:schemeClr val="bg1"/>
                </a:solidFill>
                <a:latin typeface="Times New Roman" panose="02020603050405020304" pitchFamily="18" charset="0"/>
                <a:cs typeface="Times New Roman" panose="02020603050405020304" pitchFamily="18" charset="0"/>
              </a:rPr>
              <a:t>Transformer-based Topic Modeling, as the new generation of topic discovery models, has successfully overcome the semantic understanding limitations of classical models. The future trajectory of this field is moving toward integration with LLMs, dynamic models, decision support systems, and domain-specific applications.</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33" name="Shape 13">
            <a:extLst>
              <a:ext uri="{FF2B5EF4-FFF2-40B4-BE49-F238E27FC236}">
                <a16:creationId xmlns:a16="http://schemas.microsoft.com/office/drawing/2014/main" id="{8A088CDC-12E6-4661-B8CB-582A8C31061D}"/>
              </a:ext>
            </a:extLst>
          </p:cNvPr>
          <p:cNvSpPr/>
          <p:nvPr/>
        </p:nvSpPr>
        <p:spPr>
          <a:xfrm>
            <a:off x="576858" y="7055683"/>
            <a:ext cx="22860" cy="898446"/>
          </a:xfrm>
          <a:prstGeom prst="rect">
            <a:avLst/>
          </a:prstGeom>
          <a:solidFill>
            <a:srgbClr val="EEAEF6"/>
          </a:solidFill>
          <a:ln/>
        </p:spPr>
      </p:sp>
    </p:spTree>
    <p:extLst>
      <p:ext uri="{BB962C8B-B14F-4D97-AF65-F5344CB8AC3E}">
        <p14:creationId xmlns:p14="http://schemas.microsoft.com/office/powerpoint/2010/main" val="5737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E3D53-96CF-A7D5-4DB7-6D47094957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C50E46-7E94-2D65-DFDE-C143CCDFC396}"/>
              </a:ext>
            </a:extLst>
          </p:cNvPr>
          <p:cNvSpPr txBox="1"/>
          <p:nvPr/>
        </p:nvSpPr>
        <p:spPr>
          <a:xfrm>
            <a:off x="0" y="323183"/>
            <a:ext cx="2882638" cy="483017"/>
          </a:xfrm>
          <a:prstGeom prst="rect">
            <a:avLst/>
          </a:prstGeom>
          <a:noFill/>
        </p:spPr>
        <p:txBody>
          <a:bodyPr wrap="square">
            <a:spAutoFit/>
          </a:bodyPr>
          <a:lstStyle/>
          <a:p>
            <a:pPr marR="0" lvl="0" algn="r" rtl="1">
              <a:lnSpc>
                <a:spcPct val="115000"/>
              </a:lnSpc>
              <a:spcAft>
                <a:spcPts val="800"/>
              </a:spcAft>
              <a:buSzPts val="1000"/>
              <a:tabLst>
                <a:tab pos="171450" algn="r"/>
                <a:tab pos="457200" algn="l"/>
                <a:tab pos="628650" algn="r"/>
              </a:tabLst>
            </a:pPr>
            <a:r>
              <a:rPr lang="en-US" sz="2400" b="1" dirty="0">
                <a:solidFill>
                  <a:srgbClr val="FFC000"/>
                </a:solidFill>
                <a:latin typeface="Times New Roman" panose="02020603050405020304" pitchFamily="18" charset="0"/>
                <a:cs typeface="Times New Roman" panose="02020603050405020304" pitchFamily="18" charset="0"/>
              </a:rPr>
              <a:t>Problem Definition</a:t>
            </a:r>
            <a:endParaRPr lang="en-US" sz="3600" b="1" kern="100" dirty="0">
              <a:solidFill>
                <a:srgbClr val="FFC000"/>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ext 1">
            <a:extLst>
              <a:ext uri="{FF2B5EF4-FFF2-40B4-BE49-F238E27FC236}">
                <a16:creationId xmlns:a16="http://schemas.microsoft.com/office/drawing/2014/main" id="{913F9B8A-281A-1BEA-DF77-573EF31B5551}"/>
              </a:ext>
            </a:extLst>
          </p:cNvPr>
          <p:cNvSpPr/>
          <p:nvPr/>
        </p:nvSpPr>
        <p:spPr>
          <a:xfrm>
            <a:off x="240632" y="1072539"/>
            <a:ext cx="14149136" cy="1364144"/>
          </a:xfrm>
          <a:prstGeom prst="rect">
            <a:avLst/>
          </a:prstGeom>
          <a:noFill/>
          <a:ln/>
        </p:spPr>
        <p:txBody>
          <a:bodyPr wrap="square" lIns="0" tIns="0" rIns="0" bIns="0" rtlCol="0" anchor="t"/>
          <a:lstStyle/>
          <a:p>
            <a:pPr algn="just">
              <a:lnSpc>
                <a:spcPct val="150000"/>
              </a:lnSpc>
            </a:pPr>
            <a:r>
              <a:rPr lang="en-US" dirty="0">
                <a:solidFill>
                  <a:schemeClr val="bg1"/>
                </a:solidFill>
              </a:rPr>
              <a:t>Topic Modeling is one of the key challenges in Natural Language Processing (NLP), aiming to automatically discover hidden topics within a large collection of unlabeled textual documents. This emerging approach leverages transformers to provide a deeper understanding of textual content. In this model, each document is considered a mixture of multiple topics, and each topic is represented as a distribution over words/concepts. This approach helps uncover the latent semantic structure within vast amounts of textual data.</a:t>
            </a:r>
            <a:endParaRPr lang="en-US" dirty="0">
              <a:solidFill>
                <a:schemeClr val="bg1"/>
              </a:solidFill>
              <a:latin typeface="Montserrat" pitchFamily="34" charset="0"/>
              <a:cs typeface="B Titr" panose="00000700000000000000" pitchFamily="2" charset="-78"/>
            </a:endParaRPr>
          </a:p>
        </p:txBody>
      </p:sp>
      <p:sp>
        <p:nvSpPr>
          <p:cNvPr id="4" name="TextBox 3">
            <a:extLst>
              <a:ext uri="{FF2B5EF4-FFF2-40B4-BE49-F238E27FC236}">
                <a16:creationId xmlns:a16="http://schemas.microsoft.com/office/drawing/2014/main" id="{6BE2D651-AC16-F8C1-B4A1-BCDDF78805CC}"/>
              </a:ext>
            </a:extLst>
          </p:cNvPr>
          <p:cNvSpPr txBox="1"/>
          <p:nvPr/>
        </p:nvSpPr>
        <p:spPr>
          <a:xfrm>
            <a:off x="240632" y="3081987"/>
            <a:ext cx="13940589" cy="1295868"/>
          </a:xfrm>
          <a:prstGeom prst="rect">
            <a:avLst/>
          </a:prstGeom>
          <a:noFill/>
        </p:spPr>
        <p:txBody>
          <a:bodyPr wrap="square">
            <a:spAutoFit/>
          </a:bodyPr>
          <a:lstStyle/>
          <a:p>
            <a:pPr algn="just">
              <a:lnSpc>
                <a:spcPct val="150000"/>
              </a:lnSpc>
              <a:spcAft>
                <a:spcPts val="800"/>
              </a:spcAft>
            </a:pPr>
            <a:r>
              <a:rPr lang="en-US" b="1" dirty="0">
                <a:solidFill>
                  <a:schemeClr val="bg1"/>
                </a:solidFill>
              </a:rPr>
              <a:t>Transformer-based Topic Modeling</a:t>
            </a:r>
            <a:r>
              <a:rPr lang="en-US" dirty="0">
                <a:solidFill>
                  <a:schemeClr val="bg1"/>
                </a:solidFill>
              </a:rPr>
              <a:t> is a novel method based on </a:t>
            </a:r>
            <a:r>
              <a:rPr lang="en-US" b="1" dirty="0">
                <a:solidFill>
                  <a:schemeClr val="bg1"/>
                </a:solidFill>
              </a:rPr>
              <a:t>transformer architectures</a:t>
            </a:r>
            <a:r>
              <a:rPr lang="en-US" dirty="0">
                <a:solidFill>
                  <a:schemeClr val="bg1"/>
                </a:solidFill>
              </a:rPr>
              <a:t> for discovering </a:t>
            </a:r>
            <a:r>
              <a:rPr lang="en-US" b="1" dirty="0">
                <a:solidFill>
                  <a:schemeClr val="bg1"/>
                </a:solidFill>
              </a:rPr>
              <a:t>hidden topical patterns</a:t>
            </a:r>
            <a:r>
              <a:rPr lang="en-US" dirty="0">
                <a:solidFill>
                  <a:schemeClr val="bg1"/>
                </a:solidFill>
              </a:rPr>
              <a:t> in large text collections. Thus, the core problem is extracting the thematic structure from texts without requiring labeled data, while achieving deep semantic understanding and high interpretability.</a:t>
            </a:r>
            <a:endParaRPr lang="en-US" b="1" kern="100" dirty="0">
              <a:solidFill>
                <a:schemeClr val="bg1"/>
              </a:solidFill>
              <a:latin typeface="Calibri" panose="020F0502020204030204" pitchFamily="34" charset="0"/>
              <a:cs typeface="B Titr" panose="00000700000000000000" pitchFamily="2" charset="-78"/>
            </a:endParaRPr>
          </a:p>
        </p:txBody>
      </p:sp>
      <p:sp>
        <p:nvSpPr>
          <p:cNvPr id="5" name="TextBox 4">
            <a:extLst>
              <a:ext uri="{FF2B5EF4-FFF2-40B4-BE49-F238E27FC236}">
                <a16:creationId xmlns:a16="http://schemas.microsoft.com/office/drawing/2014/main" id="{5EF730B8-6884-9688-583A-3A3895E9C5AE}"/>
              </a:ext>
            </a:extLst>
          </p:cNvPr>
          <p:cNvSpPr txBox="1"/>
          <p:nvPr/>
        </p:nvSpPr>
        <p:spPr>
          <a:xfrm>
            <a:off x="240633" y="4981245"/>
            <a:ext cx="9688814" cy="2535566"/>
          </a:xfrm>
          <a:prstGeom prst="rect">
            <a:avLst/>
          </a:prstGeom>
          <a:noFill/>
        </p:spPr>
        <p:txBody>
          <a:bodyPr wrap="square">
            <a:sp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How can the latent thematic structures within a large collection of textual documents be </a:t>
            </a:r>
            <a:r>
              <a:rPr lang="en-US" b="1" dirty="0">
                <a:solidFill>
                  <a:schemeClr val="bg1"/>
                </a:solidFill>
                <a:latin typeface="Times New Roman" panose="02020603050405020304" pitchFamily="18" charset="0"/>
                <a:cs typeface="Times New Roman" panose="02020603050405020304" pitchFamily="18" charset="0"/>
              </a:rPr>
              <a:t>automatically</a:t>
            </a:r>
          </a:p>
          <a:p>
            <a:pPr>
              <a:lnSpc>
                <a:spcPct val="150000"/>
              </a:lnSpc>
            </a:pPr>
            <a:r>
              <a:rPr lang="en-US" b="1" dirty="0">
                <a:solidFill>
                  <a:schemeClr val="bg1"/>
                </a:solidFill>
                <a:latin typeface="Times New Roman" panose="02020603050405020304" pitchFamily="18" charset="0"/>
                <a:cs typeface="Times New Roman" panose="02020603050405020304" pitchFamily="18" charset="0"/>
              </a:rPr>
              <a:t>discovered, organized, and interpreted</a:t>
            </a:r>
            <a:r>
              <a:rPr lang="en-US" dirty="0">
                <a:solidFill>
                  <a:schemeClr val="bg1"/>
                </a:solidFill>
                <a:latin typeface="Times New Roman" panose="02020603050405020304" pitchFamily="18" charset="0"/>
                <a:cs typeface="Times New Roman" panose="02020603050405020304" pitchFamily="18" charset="0"/>
              </a:rPr>
              <a:t>, while simultaneously:</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Eliminating the need for </a:t>
            </a:r>
            <a:r>
              <a:rPr lang="en-US" b="1" dirty="0">
                <a:solidFill>
                  <a:schemeClr val="bg1"/>
                </a:solidFill>
                <a:latin typeface="Times New Roman" panose="02020603050405020304" pitchFamily="18" charset="0"/>
                <a:cs typeface="Times New Roman" panose="02020603050405020304" pitchFamily="18" charset="0"/>
              </a:rPr>
              <a:t>manual labeling</a:t>
            </a:r>
            <a:r>
              <a:rPr lang="en-US"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Preserving deep, </a:t>
            </a:r>
            <a:r>
              <a:rPr lang="en-US" b="1" dirty="0">
                <a:solidFill>
                  <a:schemeClr val="bg1"/>
                </a:solidFill>
                <a:latin typeface="Times New Roman" panose="02020603050405020304" pitchFamily="18" charset="0"/>
                <a:cs typeface="Times New Roman" panose="02020603050405020304" pitchFamily="18" charset="0"/>
              </a:rPr>
              <a:t>context-dependent meaning</a:t>
            </a:r>
            <a:r>
              <a:rPr lang="en-US" dirty="0">
                <a:solidFill>
                  <a:schemeClr val="bg1"/>
                </a:solidFill>
                <a:latin typeface="Times New Roman" panose="02020603050405020304" pitchFamily="18" charset="0"/>
                <a:cs typeface="Times New Roman" panose="02020603050405020304" pitchFamily="18" charset="0"/>
              </a:rPr>
              <a:t>,</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Accounting for </a:t>
            </a:r>
            <a:r>
              <a:rPr lang="en-US" b="1" dirty="0">
                <a:solidFill>
                  <a:schemeClr val="bg1"/>
                </a:solidFill>
                <a:latin typeface="Times New Roman" panose="02020603050405020304" pitchFamily="18" charset="0"/>
                <a:cs typeface="Times New Roman" panose="02020603050405020304" pitchFamily="18" charset="0"/>
              </a:rPr>
              <a:t>complex relationships</a:t>
            </a:r>
            <a:r>
              <a:rPr lang="en-US" dirty="0">
                <a:solidFill>
                  <a:schemeClr val="bg1"/>
                </a:solidFill>
                <a:latin typeface="Times New Roman" panose="02020603050405020304" pitchFamily="18" charset="0"/>
                <a:cs typeface="Times New Roman" panose="02020603050405020304" pitchFamily="18" charset="0"/>
              </a:rPr>
              <a:t> between words and concepts, and</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Ensuring </a:t>
            </a:r>
            <a:r>
              <a:rPr lang="en-US" b="1" dirty="0">
                <a:solidFill>
                  <a:schemeClr val="bg1"/>
                </a:solidFill>
                <a:latin typeface="Times New Roman" panose="02020603050405020304" pitchFamily="18" charset="0"/>
                <a:cs typeface="Times New Roman" panose="02020603050405020304" pitchFamily="18" charset="0"/>
              </a:rPr>
              <a:t>scalability</a:t>
            </a:r>
            <a:r>
              <a:rPr lang="en-US" dirty="0">
                <a:solidFill>
                  <a:schemeClr val="bg1"/>
                </a:solidFill>
                <a:latin typeface="Times New Roman" panose="02020603050405020304" pitchFamily="18" charset="0"/>
                <a:cs typeface="Times New Roman" panose="02020603050405020304" pitchFamily="18" charset="0"/>
              </a:rPr>
              <a:t> for massive datasets?</a:t>
            </a:r>
          </a:p>
        </p:txBody>
      </p:sp>
      <p:pic>
        <p:nvPicPr>
          <p:cNvPr id="6" name="Image 0" descr="preencoded.png">
            <a:extLst>
              <a:ext uri="{FF2B5EF4-FFF2-40B4-BE49-F238E27FC236}">
                <a16:creationId xmlns:a16="http://schemas.microsoft.com/office/drawing/2014/main" id="{74D52B1E-B3D3-56B4-A8ED-99350D35B451}"/>
              </a:ext>
            </a:extLst>
          </p:cNvPr>
          <p:cNvPicPr>
            <a:picLocks noChangeAspect="1"/>
          </p:cNvPicPr>
          <p:nvPr/>
        </p:nvPicPr>
        <p:blipFill>
          <a:blip r:embed="rId2"/>
          <a:stretch>
            <a:fillRect/>
          </a:stretch>
        </p:blipFill>
        <p:spPr>
          <a:xfrm>
            <a:off x="10331355" y="4249982"/>
            <a:ext cx="4299045" cy="3979618"/>
          </a:xfrm>
          <a:prstGeom prst="rect">
            <a:avLst/>
          </a:prstGeom>
        </p:spPr>
      </p:pic>
    </p:spTree>
    <p:extLst>
      <p:ext uri="{BB962C8B-B14F-4D97-AF65-F5344CB8AC3E}">
        <p14:creationId xmlns:p14="http://schemas.microsoft.com/office/powerpoint/2010/main" val="282851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DE7FE-FC2F-40B8-B3AF-FF5DE6B28CB2}"/>
              </a:ext>
            </a:extLst>
          </p:cNvPr>
          <p:cNvSpPr txBox="1"/>
          <p:nvPr/>
        </p:nvSpPr>
        <p:spPr>
          <a:xfrm>
            <a:off x="0" y="517985"/>
            <a:ext cx="4981069" cy="483017"/>
          </a:xfrm>
          <a:prstGeom prst="rect">
            <a:avLst/>
          </a:prstGeom>
          <a:noFill/>
        </p:spPr>
        <p:txBody>
          <a:bodyPr wrap="square">
            <a:spAutoFit/>
          </a:bodyPr>
          <a:lstStyle/>
          <a:p>
            <a:pPr marR="0" lvl="0" algn="r" rtl="1">
              <a:lnSpc>
                <a:spcPct val="115000"/>
              </a:lnSpc>
              <a:spcAft>
                <a:spcPts val="800"/>
              </a:spcAft>
              <a:buSzPts val="1000"/>
              <a:tabLst>
                <a:tab pos="171450" algn="r"/>
                <a:tab pos="457200" algn="l"/>
                <a:tab pos="628650" algn="r"/>
              </a:tabLst>
            </a:pPr>
            <a:r>
              <a:rPr lang="en-US" sz="2400" b="1" dirty="0">
                <a:solidFill>
                  <a:srgbClr val="FFC000"/>
                </a:solidFill>
                <a:latin typeface="Times New Roman" panose="02020603050405020304" pitchFamily="18" charset="0"/>
                <a:cs typeface="Times New Roman" panose="02020603050405020304" pitchFamily="18" charset="0"/>
              </a:rPr>
              <a:t>The Historical Evolution of NLP</a:t>
            </a:r>
            <a:endParaRPr lang="en-US" sz="3600" b="1" kern="100" dirty="0">
              <a:solidFill>
                <a:srgbClr val="FFC000"/>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id="{59959278-F9EE-4549-9F3A-42F7FC147ED3}"/>
              </a:ext>
            </a:extLst>
          </p:cNvPr>
          <p:cNvPicPr>
            <a:picLocks noChangeAspect="1"/>
          </p:cNvPicPr>
          <p:nvPr/>
        </p:nvPicPr>
        <p:blipFill>
          <a:blip r:embed="rId2"/>
          <a:stretch>
            <a:fillRect/>
          </a:stretch>
        </p:blipFill>
        <p:spPr>
          <a:xfrm>
            <a:off x="10008027" y="3950677"/>
            <a:ext cx="4622374" cy="4278924"/>
          </a:xfrm>
          <a:prstGeom prst="rect">
            <a:avLst/>
          </a:prstGeom>
        </p:spPr>
      </p:pic>
      <p:sp>
        <p:nvSpPr>
          <p:cNvPr id="7" name="Rectangle 6">
            <a:extLst>
              <a:ext uri="{FF2B5EF4-FFF2-40B4-BE49-F238E27FC236}">
                <a16:creationId xmlns:a16="http://schemas.microsoft.com/office/drawing/2014/main" id="{45A39A1D-2A61-4B91-BC96-94EA614052F2}"/>
              </a:ext>
            </a:extLst>
          </p:cNvPr>
          <p:cNvSpPr/>
          <p:nvPr/>
        </p:nvSpPr>
        <p:spPr>
          <a:xfrm>
            <a:off x="-1008185" y="1001002"/>
            <a:ext cx="10147300" cy="489686"/>
          </a:xfrm>
          <a:prstGeom prst="rect">
            <a:avLst/>
          </a:prstGeom>
        </p:spPr>
        <p:txBody>
          <a:bodyPr wrap="square">
            <a:spAutoFit/>
          </a:bodyPr>
          <a:lstStyle/>
          <a:p>
            <a:pPr marL="457200" marR="0" algn="r" rtl="1">
              <a:lnSpc>
                <a:spcPct val="115000"/>
              </a:lnSpc>
              <a:spcBef>
                <a:spcPts val="0"/>
              </a:spcBef>
              <a:spcAft>
                <a:spcPts val="800"/>
              </a:spcAft>
            </a:pPr>
            <a:r>
              <a:rPr lang="fa-IR" sz="2400" kern="100" dirty="0">
                <a:solidFill>
                  <a:schemeClr val="bg1"/>
                </a:solidFill>
                <a:latin typeface="Calibri" panose="020F0502020204030204" pitchFamily="34" charset="0"/>
                <a:ea typeface="Calibri" panose="020F0502020204030204" pitchFamily="34" charset="0"/>
                <a:cs typeface="B Titr" panose="00000700000000000000" pitchFamily="2" charset="-78"/>
              </a:rPr>
              <a:t> </a:t>
            </a:r>
            <a:endParaRPr lang="en-US" sz="2400" kern="100" dirty="0">
              <a:solidFill>
                <a:schemeClr val="bg1"/>
              </a:solidFill>
              <a:effectLst/>
              <a:latin typeface="Calibri" panose="020F0502020204030204" pitchFamily="34" charset="0"/>
              <a:ea typeface="Calibri" panose="020F0502020204030204" pitchFamily="34" charset="0"/>
              <a:cs typeface="B Titr" panose="00000700000000000000" pitchFamily="2" charset="-78"/>
            </a:endParaRPr>
          </a:p>
        </p:txBody>
      </p:sp>
      <p:sp>
        <p:nvSpPr>
          <p:cNvPr id="3" name="Rectangle 2">
            <a:extLst>
              <a:ext uri="{FF2B5EF4-FFF2-40B4-BE49-F238E27FC236}">
                <a16:creationId xmlns:a16="http://schemas.microsoft.com/office/drawing/2014/main" id="{E76374DB-87AC-448F-BB1C-4BCB13950645}"/>
              </a:ext>
            </a:extLst>
          </p:cNvPr>
          <p:cNvSpPr/>
          <p:nvPr/>
        </p:nvSpPr>
        <p:spPr>
          <a:xfrm>
            <a:off x="559225" y="1725149"/>
            <a:ext cx="9733635" cy="5538504"/>
          </a:xfrm>
          <a:prstGeom prst="rect">
            <a:avLst/>
          </a:prstGeom>
        </p:spPr>
        <p:txBody>
          <a:bodyPr wrap="square">
            <a:spAutoFit/>
          </a:bodyPr>
          <a:lstStyle/>
          <a:p>
            <a:pPr marL="285750" indent="-285750">
              <a:lnSpc>
                <a:spcPct val="200000"/>
              </a:lnSpc>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The Statistical Era (2000–2010)</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LDA, </a:t>
            </a:r>
            <a:r>
              <a:rPr lang="en-US" sz="2000" dirty="0" err="1">
                <a:solidFill>
                  <a:schemeClr val="bg1"/>
                </a:solidFill>
                <a:latin typeface="Times New Roman" panose="02020603050405020304" pitchFamily="18" charset="0"/>
                <a:cs typeface="Times New Roman" panose="02020603050405020304" pitchFamily="18" charset="0"/>
              </a:rPr>
              <a:t>pLSA</a:t>
            </a:r>
            <a:r>
              <a:rPr lang="en-US" sz="2000" dirty="0">
                <a:solidFill>
                  <a:schemeClr val="bg1"/>
                </a:solidFill>
                <a:latin typeface="Times New Roman" panose="02020603050405020304" pitchFamily="18" charset="0"/>
                <a:cs typeface="Times New Roman" panose="02020603050405020304" pitchFamily="18" charset="0"/>
              </a:rPr>
              <a:t>, NMF</a:t>
            </a:r>
          </a:p>
          <a:p>
            <a:pPr>
              <a:lnSpc>
                <a:spcPct val="200000"/>
              </a:lnSpc>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The Embedding-Based Era (2010–2018)</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Word2Vec + Clustering</a:t>
            </a:r>
          </a:p>
          <a:p>
            <a:pPr>
              <a:lnSpc>
                <a:spcPct val="200000"/>
              </a:lnSpc>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The Transformer Revolution (2018–Present)</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Transformer-based Topic Modeling</a:t>
            </a:r>
            <a:br>
              <a:rPr lang="en-US" sz="2000" dirty="0">
                <a:solidFill>
                  <a:schemeClr val="bg1"/>
                </a:solidFill>
                <a:latin typeface="Times New Roman" panose="02020603050405020304" pitchFamily="18" charset="0"/>
                <a:cs typeface="Times New Roman" panose="02020603050405020304" pitchFamily="18" charset="0"/>
              </a:rPr>
            </a:br>
            <a:r>
              <a:rPr lang="en-US" sz="2000" dirty="0">
                <a:solidFill>
                  <a:schemeClr val="bg1"/>
                </a:solidFill>
                <a:latin typeface="Times New Roman" panose="02020603050405020304" pitchFamily="18" charset="0"/>
                <a:cs typeface="Times New Roman" panose="02020603050405020304" pitchFamily="18" charset="0"/>
              </a:rPr>
              <a:t>Combining BERT's deep contextual understanding with advanced clustering techniques.</a:t>
            </a:r>
            <a:endParaRPr lang="en-US" sz="2000"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438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2F4407-BFDB-4108-8DAB-25D516421ADF}"/>
              </a:ext>
            </a:extLst>
          </p:cNvPr>
          <p:cNvSpPr txBox="1"/>
          <p:nvPr/>
        </p:nvSpPr>
        <p:spPr>
          <a:xfrm>
            <a:off x="1163123" y="524194"/>
            <a:ext cx="9962144" cy="483017"/>
          </a:xfrm>
          <a:prstGeom prst="rect">
            <a:avLst/>
          </a:prstGeom>
          <a:noFill/>
        </p:spPr>
        <p:txBody>
          <a:bodyPr wrap="square">
            <a:spAutoFit/>
          </a:bodyPr>
          <a:lstStyle/>
          <a:p>
            <a:pPr marR="0" lvl="0" algn="r" rtl="1">
              <a:lnSpc>
                <a:spcPct val="115000"/>
              </a:lnSpc>
              <a:spcAft>
                <a:spcPts val="800"/>
              </a:spcAft>
              <a:buSzPts val="1000"/>
              <a:tabLst>
                <a:tab pos="171450" algn="r"/>
                <a:tab pos="457200" algn="l"/>
                <a:tab pos="628650" algn="r"/>
              </a:tabLst>
            </a:pPr>
            <a:r>
              <a:rPr lang="en-US" sz="2400" b="1" dirty="0">
                <a:solidFill>
                  <a:srgbClr val="FFC000"/>
                </a:solidFill>
                <a:latin typeface="Times New Roman" panose="02020603050405020304" pitchFamily="18" charset="0"/>
                <a:cs typeface="Times New Roman" panose="02020603050405020304" pitchFamily="18" charset="0"/>
              </a:rPr>
              <a:t>Comparison of Transformer-based Methods with Classical Methods</a:t>
            </a:r>
            <a:endParaRPr lang="en-US" sz="3600" b="1" kern="100" dirty="0">
              <a:solidFill>
                <a:srgbClr val="FFC000"/>
              </a:solidFill>
              <a:effectLst/>
              <a:latin typeface="Times New Roman" panose="02020603050405020304" pitchFamily="18" charset="0"/>
              <a:ea typeface="Aptos" panose="020B000402020202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E3292401-FE49-4117-8E93-8BA20187C750}"/>
              </a:ext>
            </a:extLst>
          </p:cNvPr>
          <p:cNvGraphicFramePr>
            <a:graphicFrameLocks noGrp="1"/>
          </p:cNvGraphicFramePr>
          <p:nvPr>
            <p:extLst>
              <p:ext uri="{D42A27DB-BD31-4B8C-83A1-F6EECF244321}">
                <p14:modId xmlns:p14="http://schemas.microsoft.com/office/powerpoint/2010/main" val="2183966554"/>
              </p:ext>
            </p:extLst>
          </p:nvPr>
        </p:nvGraphicFramePr>
        <p:xfrm>
          <a:off x="409607" y="4267979"/>
          <a:ext cx="13795898" cy="3207728"/>
        </p:xfrm>
        <a:graphic>
          <a:graphicData uri="http://schemas.openxmlformats.org/drawingml/2006/table">
            <a:tbl>
              <a:tblPr firstRow="1" bandRow="1">
                <a:tableStyleId>{9DCAF9ED-07DC-4A11-8D7F-57B35C25682E}</a:tableStyleId>
              </a:tblPr>
              <a:tblGrid>
                <a:gridCol w="6903488">
                  <a:extLst>
                    <a:ext uri="{9D8B030D-6E8A-4147-A177-3AD203B41FA5}">
                      <a16:colId xmlns:a16="http://schemas.microsoft.com/office/drawing/2014/main" val="2205555699"/>
                    </a:ext>
                  </a:extLst>
                </a:gridCol>
                <a:gridCol w="6892410">
                  <a:extLst>
                    <a:ext uri="{9D8B030D-6E8A-4147-A177-3AD203B41FA5}">
                      <a16:colId xmlns:a16="http://schemas.microsoft.com/office/drawing/2014/main" val="782838037"/>
                    </a:ext>
                  </a:extLst>
                </a:gridCol>
              </a:tblGrid>
              <a:tr h="585651">
                <a:tc>
                  <a:txBody>
                    <a:bodyPr/>
                    <a:lstStyle/>
                    <a:p>
                      <a:pPr marL="0" marR="0" lvl="0" indent="0" algn="ctr" defTabSz="914400" rtl="1" eaLnBrk="1" fontAlgn="auto" latinLnBrk="0" hangingPunct="1">
                        <a:lnSpc>
                          <a:spcPct val="150000"/>
                        </a:lnSpc>
                        <a:spcBef>
                          <a:spcPts val="0"/>
                        </a:spcBef>
                        <a:spcAft>
                          <a:spcPts val="0"/>
                        </a:spcAft>
                        <a:buClrTx/>
                        <a:buSzTx/>
                        <a:buFontTx/>
                        <a:buNone/>
                        <a:tabLst/>
                        <a:defRPr/>
                      </a:pPr>
                      <a:r>
                        <a:rPr lang="en-US" sz="1800" kern="1200" dirty="0">
                          <a:solidFill>
                            <a:sysClr val="windowText" lastClr="000000"/>
                          </a:solidFill>
                          <a:effectLst/>
                          <a:latin typeface="Times New Roman" panose="02020603050405020304" pitchFamily="18" charset="0"/>
                          <a:cs typeface="Times New Roman" panose="02020603050405020304" pitchFamily="18" charset="0"/>
                        </a:rPr>
                        <a:t>Classical Methods (e.g., LDA, PLSA, NMF)</a:t>
                      </a:r>
                      <a:endParaRPr lang="en-US"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ysClr val="windowText" lastClr="000000"/>
                          </a:solidFill>
                          <a:effectLst/>
                          <a:latin typeface="Times New Roman" panose="02020603050405020304" pitchFamily="18" charset="0"/>
                          <a:cs typeface="Times New Roman" panose="02020603050405020304" pitchFamily="18" charset="0"/>
                        </a:rPr>
                        <a:t>Transformer-based Methods</a:t>
                      </a:r>
                      <a:endParaRPr lang="fa-IR" sz="1800" b="1" kern="1200" dirty="0">
                        <a:solidFill>
                          <a:sysClr val="windowText" lastClr="000000"/>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18094222"/>
                  </a:ext>
                </a:extLst>
              </a:tr>
              <a:tr h="585651">
                <a:tc>
                  <a:txBody>
                    <a:bodyPr/>
                    <a:lstStyle/>
                    <a:p>
                      <a:pPr algn="ctr" rtl="1">
                        <a:lnSpc>
                          <a:spcPct val="150000"/>
                        </a:lnSpc>
                      </a:pPr>
                      <a:r>
                        <a:rPr lang="en-US" sz="1800" kern="1200" dirty="0">
                          <a:effectLst/>
                          <a:latin typeface="Times New Roman" panose="02020603050405020304" pitchFamily="18" charset="0"/>
                          <a:cs typeface="Times New Roman" panose="02020603050405020304" pitchFamily="18" charset="0"/>
                        </a:rPr>
                        <a:t>Bag-of-Words-based modeling</a:t>
                      </a:r>
                      <a:endParaRPr lang="en-US" sz="1800" b="1" kern="120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effectLst/>
                          <a:latin typeface="Times New Roman" panose="02020603050405020304" pitchFamily="18" charset="0"/>
                          <a:cs typeface="Times New Roman" panose="02020603050405020304" pitchFamily="18" charset="0"/>
                        </a:rPr>
                        <a:t>Based on deep textual semantics while considering word context</a:t>
                      </a:r>
                      <a:endParaRPr lang="fa-IR"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7392291"/>
                  </a:ext>
                </a:extLst>
              </a:tr>
              <a:tr h="585651">
                <a:tc>
                  <a:txBody>
                    <a:bodyPr/>
                    <a:lstStyle/>
                    <a:p>
                      <a:pPr algn="ctr"/>
                      <a:r>
                        <a:rPr lang="en-US" sz="1800" kern="1200" dirty="0">
                          <a:effectLst/>
                          <a:latin typeface="Times New Roman" panose="02020603050405020304" pitchFamily="18" charset="0"/>
                          <a:cs typeface="Times New Roman" panose="02020603050405020304" pitchFamily="18" charset="0"/>
                        </a:rPr>
                        <a:t>Treating words independently</a:t>
                      </a:r>
                      <a:endParaRPr lang="fa-IR"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kern="1200" dirty="0">
                          <a:effectLst/>
                          <a:latin typeface="Times New Roman" panose="02020603050405020304" pitchFamily="18" charset="0"/>
                          <a:cs typeface="Times New Roman" panose="02020603050405020304" pitchFamily="18" charset="0"/>
                        </a:rPr>
                        <a:t>Modeling inter-word relationships (Self-Attention)</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25142613"/>
                  </a:ext>
                </a:extLst>
              </a:tr>
              <a:tr h="585651">
                <a:tc>
                  <a:txBody>
                    <a:bodyPr/>
                    <a:lstStyle/>
                    <a:p>
                      <a:pPr algn="ctr"/>
                      <a:r>
                        <a:rPr lang="en-US" sz="1800" kern="1200" dirty="0">
                          <a:effectLst/>
                          <a:latin typeface="Times New Roman" panose="02020603050405020304" pitchFamily="18" charset="0"/>
                          <a:cs typeface="Times New Roman" panose="02020603050405020304" pitchFamily="18" charset="0"/>
                        </a:rPr>
                        <a:t>Requires a predetermined number of topics</a:t>
                      </a:r>
                      <a:endParaRPr lang="en-US" b="1"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effectLst/>
                          <a:latin typeface="Times New Roman" panose="02020603050405020304" pitchFamily="18" charset="0"/>
                          <a:cs typeface="Times New Roman" panose="02020603050405020304" pitchFamily="18" charset="0"/>
                        </a:rPr>
                        <a:t>Automatic topic extraction</a:t>
                      </a:r>
                      <a:endParaRPr lang="fa-IR"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74405219"/>
                  </a:ext>
                </a:extLst>
              </a:tr>
              <a:tr h="585651">
                <a:tc>
                  <a:txBody>
                    <a:bodyPr/>
                    <a:lstStyle/>
                    <a:p>
                      <a:pPr algn="ctr">
                        <a:lnSpc>
                          <a:spcPct val="150000"/>
                        </a:lnSpc>
                      </a:pPr>
                      <a:r>
                        <a:rPr lang="en-US" sz="1800" kern="1200" dirty="0">
                          <a:effectLst/>
                          <a:latin typeface="Times New Roman" panose="02020603050405020304" pitchFamily="18" charset="0"/>
                          <a:cs typeface="Times New Roman" panose="02020603050405020304" pitchFamily="18" charset="0"/>
                        </a:rPr>
                        <a:t>Poor performance on short, multilingual, and specialized texts due to a lack of deep semantic understanding</a:t>
                      </a:r>
                      <a:endParaRPr lang="en-US"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effectLst/>
                          <a:latin typeface="Times New Roman" panose="02020603050405020304" pitchFamily="18" charset="0"/>
                          <a:cs typeface="Times New Roman" panose="02020603050405020304" pitchFamily="18" charset="0"/>
                        </a:rPr>
                        <a:t>Effective for both long and short texts</a:t>
                      </a:r>
                      <a:endParaRPr lang="fa-IR" b="1"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87682418"/>
                  </a:ext>
                </a:extLst>
              </a:tr>
            </a:tbl>
          </a:graphicData>
        </a:graphic>
      </p:graphicFrame>
      <p:sp>
        <p:nvSpPr>
          <p:cNvPr id="2" name="Rectangle 1">
            <a:extLst>
              <a:ext uri="{FF2B5EF4-FFF2-40B4-BE49-F238E27FC236}">
                <a16:creationId xmlns:a16="http://schemas.microsoft.com/office/drawing/2014/main" id="{E046667B-EF4D-41F6-8503-2A89D8FD0FBC}"/>
              </a:ext>
            </a:extLst>
          </p:cNvPr>
          <p:cNvSpPr/>
          <p:nvPr/>
        </p:nvSpPr>
        <p:spPr>
          <a:xfrm>
            <a:off x="4280599" y="1130522"/>
            <a:ext cx="5552226" cy="489878"/>
          </a:xfrm>
          <a:prstGeom prst="rect">
            <a:avLst/>
          </a:prstGeom>
        </p:spPr>
        <p:txBody>
          <a:bodyPr wrap="none">
            <a:spAutoFit/>
          </a:bodyPr>
          <a:lstStyle/>
          <a:p>
            <a:pPr algn="r" rtl="1">
              <a:lnSpc>
                <a:spcPts val="3450"/>
              </a:lnSpc>
            </a:pPr>
            <a:r>
              <a:rPr lang="en-US" b="1" dirty="0">
                <a:solidFill>
                  <a:srgbClr val="FFFF00"/>
                </a:solidFill>
              </a:rPr>
              <a:t>Roots: From Classical Models to the Need for Innovation</a:t>
            </a:r>
            <a:endParaRPr lang="en-US" b="1" dirty="0">
              <a:solidFill>
                <a:srgbClr val="FFFF00"/>
              </a:solidFill>
              <a:cs typeface="B Titr" panose="00000700000000000000" pitchFamily="2" charset="-78"/>
            </a:endParaRPr>
          </a:p>
        </p:txBody>
      </p:sp>
      <p:sp>
        <p:nvSpPr>
          <p:cNvPr id="10" name="Text 1">
            <a:extLst>
              <a:ext uri="{FF2B5EF4-FFF2-40B4-BE49-F238E27FC236}">
                <a16:creationId xmlns:a16="http://schemas.microsoft.com/office/drawing/2014/main" id="{C236450C-F3FF-46E4-8EEC-D8F88E865D4B}"/>
              </a:ext>
            </a:extLst>
          </p:cNvPr>
          <p:cNvSpPr/>
          <p:nvPr/>
        </p:nvSpPr>
        <p:spPr>
          <a:xfrm>
            <a:off x="266700" y="2383972"/>
            <a:ext cx="14116605" cy="978337"/>
          </a:xfrm>
          <a:prstGeom prst="rect">
            <a:avLst/>
          </a:prstGeom>
          <a:noFill/>
          <a:ln/>
        </p:spPr>
        <p:txBody>
          <a:bodyPr wrap="square" lIns="0" tIns="0" rIns="0" bIns="0" rtlCol="0" anchor="t"/>
          <a:lstStyle/>
          <a:p>
            <a:pPr marL="285750" indent="-285750" algn="just">
              <a:lnSpc>
                <a:spcPct val="20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In Transformer-based Topic Modeling, powerful language models such as BERT are used to extract deep semantic representations (Semantic Embeddings). This approach transforms the problem from analyzing word co-occurrence to clustering concepts in semantic vector space.</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561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4BCC2E-45DC-41AA-949E-4E11B1B549C3}"/>
              </a:ext>
            </a:extLst>
          </p:cNvPr>
          <p:cNvSpPr txBox="1"/>
          <p:nvPr/>
        </p:nvSpPr>
        <p:spPr>
          <a:xfrm>
            <a:off x="0" y="333798"/>
            <a:ext cx="4588451" cy="483017"/>
          </a:xfrm>
          <a:prstGeom prst="rect">
            <a:avLst/>
          </a:prstGeom>
          <a:noFill/>
        </p:spPr>
        <p:txBody>
          <a:bodyPr wrap="square">
            <a:spAutoFit/>
          </a:bodyPr>
          <a:lstStyle/>
          <a:p>
            <a:pPr marR="0" lvl="0" algn="r" rtl="1">
              <a:lnSpc>
                <a:spcPct val="115000"/>
              </a:lnSpc>
              <a:spcAft>
                <a:spcPts val="800"/>
              </a:spcAft>
              <a:buSzPts val="1000"/>
              <a:tabLst>
                <a:tab pos="171450" algn="r"/>
                <a:tab pos="457200" algn="l"/>
                <a:tab pos="628650" algn="r"/>
              </a:tabLst>
            </a:pPr>
            <a:r>
              <a:rPr lang="en-US" sz="2400" b="1" dirty="0">
                <a:solidFill>
                  <a:srgbClr val="FFC000"/>
                </a:solidFill>
                <a:latin typeface="Times New Roman" panose="02020603050405020304" pitchFamily="18" charset="0"/>
                <a:cs typeface="Times New Roman" panose="02020603050405020304" pitchFamily="18" charset="0"/>
              </a:rPr>
              <a:t>Significance and applications</a:t>
            </a:r>
            <a:endParaRPr lang="en-US" sz="3600" b="1" kern="100" dirty="0">
              <a:solidFill>
                <a:srgbClr val="FFC000"/>
              </a:solidFill>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DFFA23E-3D8E-4C55-8DE6-43AC09491090}"/>
              </a:ext>
            </a:extLst>
          </p:cNvPr>
          <p:cNvSpPr txBox="1"/>
          <p:nvPr/>
        </p:nvSpPr>
        <p:spPr>
          <a:xfrm>
            <a:off x="1676400" y="1184578"/>
            <a:ext cx="6905869" cy="4099648"/>
          </a:xfrm>
          <a:prstGeom prst="rect">
            <a:avLst/>
          </a:prstGeom>
          <a:noFill/>
        </p:spPr>
        <p:txBody>
          <a:bodyPr wrap="square">
            <a:spAutoFit/>
          </a:bodyPr>
          <a:lstStyle/>
          <a:p>
            <a:r>
              <a:rPr lang="en-US" b="1" dirty="0">
                <a:solidFill>
                  <a:schemeClr val="bg1"/>
                </a:solidFill>
                <a:latin typeface="Times New Roman" panose="02020603050405020304" pitchFamily="18" charset="0"/>
                <a:cs typeface="Times New Roman" panose="02020603050405020304" pitchFamily="18" charset="0"/>
              </a:rPr>
              <a:t>Significance:</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Enhancement of topic extraction quality</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Ability to distinguish between different usages of a word</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Reduction in the need for human intervention</a:t>
            </a:r>
            <a:endParaRPr lang="fa-IR" b="1"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Elimination of the need for predefined keyword lists</a:t>
            </a:r>
          </a:p>
          <a:p>
            <a:pPr marL="285750" indent="-285750">
              <a:lnSpc>
                <a:spcPct val="200000"/>
              </a:lnSpc>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Scalability for massive datasets</a:t>
            </a:r>
            <a:endParaRPr lang="fa-IR" b="1" dirty="0">
              <a:solidFill>
                <a:schemeClr val="bg1"/>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Capability to process millions of documents</a:t>
            </a:r>
          </a:p>
          <a:p>
            <a:pPr marR="0" lvl="0" algn="r" rtl="1">
              <a:lnSpc>
                <a:spcPct val="150000"/>
              </a:lnSpc>
              <a:spcAft>
                <a:spcPts val="800"/>
              </a:spcAft>
              <a:tabLst>
                <a:tab pos="457200" algn="l"/>
              </a:tabLst>
            </a:pPr>
            <a:endParaRPr lang="ar-SA"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D0A8483A-A7AF-4BAA-8911-D5E2102E67E8}"/>
              </a:ext>
            </a:extLst>
          </p:cNvPr>
          <p:cNvGraphicFramePr>
            <a:graphicFrameLocks noGrp="1"/>
          </p:cNvGraphicFramePr>
          <p:nvPr>
            <p:extLst>
              <p:ext uri="{D42A27DB-BD31-4B8C-83A1-F6EECF244321}">
                <p14:modId xmlns:p14="http://schemas.microsoft.com/office/powerpoint/2010/main" val="2002450964"/>
              </p:ext>
            </p:extLst>
          </p:nvPr>
        </p:nvGraphicFramePr>
        <p:xfrm>
          <a:off x="1676400" y="5284226"/>
          <a:ext cx="11465172" cy="2401546"/>
        </p:xfrm>
        <a:graphic>
          <a:graphicData uri="http://schemas.openxmlformats.org/drawingml/2006/table">
            <a:tbl>
              <a:tblPr firstRow="1" bandRow="1">
                <a:tableStyleId>{9DCAF9ED-07DC-4A11-8D7F-57B35C25682E}</a:tableStyleId>
              </a:tblPr>
              <a:tblGrid>
                <a:gridCol w="5732586">
                  <a:extLst>
                    <a:ext uri="{9D8B030D-6E8A-4147-A177-3AD203B41FA5}">
                      <a16:colId xmlns:a16="http://schemas.microsoft.com/office/drawing/2014/main" val="3227028089"/>
                    </a:ext>
                  </a:extLst>
                </a:gridCol>
                <a:gridCol w="5732586">
                  <a:extLst>
                    <a:ext uri="{9D8B030D-6E8A-4147-A177-3AD203B41FA5}">
                      <a16:colId xmlns:a16="http://schemas.microsoft.com/office/drawing/2014/main" val="3307133978"/>
                    </a:ext>
                  </a:extLst>
                </a:gridCol>
              </a:tblGrid>
              <a:tr h="552426">
                <a:tc>
                  <a:txBody>
                    <a:bodyPr/>
                    <a:lstStyle/>
                    <a:p>
                      <a:pPr algn="ctr"/>
                      <a:r>
                        <a:rPr lang="en-US" sz="1800" kern="1200" dirty="0">
                          <a:solidFill>
                            <a:sysClr val="windowText" lastClr="000000"/>
                          </a:solidFill>
                          <a:effectLst/>
                          <a:latin typeface="Times New Roman" panose="02020603050405020304" pitchFamily="18" charset="0"/>
                          <a:cs typeface="Times New Roman" panose="02020603050405020304" pitchFamily="18" charset="0"/>
                        </a:rPr>
                        <a:t>Application Example</a:t>
                      </a:r>
                      <a:endParaRPr lang="en-US"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solidFill>
                            <a:sysClr val="windowText" lastClr="000000"/>
                          </a:solidFill>
                          <a:effectLst/>
                          <a:latin typeface="Times New Roman" panose="02020603050405020304" pitchFamily="18" charset="0"/>
                          <a:cs typeface="Times New Roman" panose="02020603050405020304" pitchFamily="18" charset="0"/>
                        </a:rPr>
                        <a:t>Context</a:t>
                      </a:r>
                      <a:endParaRPr lang="en-US"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55717784"/>
                  </a:ext>
                </a:extLst>
              </a:tr>
              <a:tr h="370840">
                <a:tc>
                  <a:txBody>
                    <a:bodyPr/>
                    <a:lstStyle/>
                    <a:p>
                      <a:pPr algn="ctr"/>
                      <a:r>
                        <a:rPr lang="en-US" sz="1800" kern="1200" dirty="0">
                          <a:effectLst/>
                          <a:latin typeface="Times New Roman" panose="02020603050405020304" pitchFamily="18" charset="0"/>
                          <a:cs typeface="Times New Roman" panose="02020603050405020304" pitchFamily="18" charset="0"/>
                        </a:rPr>
                        <a:t>Identifying market trends from news and social media</a:t>
                      </a:r>
                      <a:endParaRPr lang="en-US"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Times New Roman" panose="02020603050405020304" pitchFamily="18" charset="0"/>
                          <a:cs typeface="Times New Roman" panose="02020603050405020304" pitchFamily="18" charset="0"/>
                        </a:rPr>
                        <a:t>Marketing and Market Research</a:t>
                      </a:r>
                      <a:endParaRPr lang="en-US" b="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92536213"/>
                  </a:ext>
                </a:extLst>
              </a:tr>
              <a:tr h="370840">
                <a:tc>
                  <a:txBody>
                    <a:bodyPr/>
                    <a:lstStyle/>
                    <a:p>
                      <a:pPr algn="ctr"/>
                      <a:r>
                        <a:rPr lang="en-US" sz="1800" kern="1200" dirty="0">
                          <a:effectLst/>
                          <a:latin typeface="Times New Roman" panose="02020603050405020304" pitchFamily="18" charset="0"/>
                          <a:cs typeface="Times New Roman" panose="02020603050405020304" pitchFamily="18" charset="0"/>
                        </a:rPr>
                        <a:t>Tracking significant topics in the news</a:t>
                      </a:r>
                      <a:endParaRPr lang="en-US"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effectLst/>
                          <a:latin typeface="Times New Roman" panose="02020603050405020304" pitchFamily="18" charset="0"/>
                          <a:cs typeface="Times New Roman" panose="02020603050405020304" pitchFamily="18" charset="0"/>
                        </a:rPr>
                        <a:t>Media monitoring</a:t>
                      </a:r>
                      <a:endParaRPr lang="en-US" b="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08474865"/>
                  </a:ext>
                </a:extLst>
              </a:tr>
              <a:tr h="370840">
                <a:tc>
                  <a:txBody>
                    <a:bodyPr/>
                    <a:lstStyle/>
                    <a:p>
                      <a:pPr algn="ctr"/>
                      <a:r>
                        <a:rPr lang="en-US" sz="1800" kern="1200" dirty="0">
                          <a:effectLst/>
                          <a:latin typeface="Times New Roman" panose="02020603050405020304" pitchFamily="18" charset="0"/>
                          <a:cs typeface="Times New Roman" panose="02020603050405020304" pitchFamily="18" charset="0"/>
                        </a:rPr>
                        <a:t>Automated categorization of support tickets</a:t>
                      </a:r>
                      <a:endParaRPr lang="en-US"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effectLst/>
                          <a:latin typeface="Times New Roman" panose="02020603050405020304" pitchFamily="18" charset="0"/>
                          <a:cs typeface="Times New Roman" panose="02020603050405020304" pitchFamily="18" charset="0"/>
                        </a:rPr>
                        <a:t>Customer Support</a:t>
                      </a:r>
                      <a:endParaRPr lang="en-US" b="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30785679"/>
                  </a:ext>
                </a:extLst>
              </a:tr>
              <a:tr h="0">
                <a:tc>
                  <a:txBody>
                    <a:bodyPr/>
                    <a:lstStyle/>
                    <a:p>
                      <a:pPr algn="ctr"/>
                      <a:r>
                        <a:rPr lang="en-US" sz="1800" kern="1200" dirty="0">
                          <a:effectLst/>
                          <a:latin typeface="Times New Roman" panose="02020603050405020304" pitchFamily="18" charset="0"/>
                          <a:cs typeface="Times New Roman" panose="02020603050405020304" pitchFamily="18" charset="0"/>
                        </a:rPr>
                        <a:t>Automated categorization of documents, emails, and reports</a:t>
                      </a:r>
                      <a:endParaRPr lang="en-US"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a:effectLst/>
                          <a:latin typeface="Times New Roman" panose="02020603050405020304" pitchFamily="18" charset="0"/>
                          <a:cs typeface="Times New Roman" panose="02020603050405020304" pitchFamily="18" charset="0"/>
                        </a:rPr>
                        <a:t>Organizational knowledge management</a:t>
                      </a:r>
                      <a:endParaRPr lang="en-US" b="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55077432"/>
                  </a:ext>
                </a:extLst>
              </a:tr>
              <a:tr h="370840">
                <a:tc>
                  <a:txBody>
                    <a:bodyPr/>
                    <a:lstStyle/>
                    <a:p>
                      <a:pPr algn="ctr"/>
                      <a:r>
                        <a:rPr lang="en-US" sz="1800" kern="1200" dirty="0">
                          <a:effectLst/>
                          <a:latin typeface="Times New Roman" panose="02020603050405020304" pitchFamily="18" charset="0"/>
                          <a:cs typeface="Times New Roman" panose="02020603050405020304" pitchFamily="18" charset="0"/>
                        </a:rPr>
                        <a:t>Discovering emerging research fields from scientific articles</a:t>
                      </a:r>
                      <a:endParaRPr lang="en-US" b="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kern="1200" dirty="0" err="1">
                          <a:effectLst/>
                          <a:latin typeface="Times New Roman" panose="02020603050405020304" pitchFamily="18" charset="0"/>
                          <a:cs typeface="Times New Roman" panose="02020603050405020304" pitchFamily="18" charset="0"/>
                        </a:rPr>
                        <a:t>Scientometrics</a:t>
                      </a:r>
                      <a:endParaRPr lang="en-US" b="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29348541"/>
                  </a:ext>
                </a:extLst>
              </a:tr>
            </a:tbl>
          </a:graphicData>
        </a:graphic>
      </p:graphicFrame>
    </p:spTree>
    <p:extLst>
      <p:ext uri="{BB962C8B-B14F-4D97-AF65-F5344CB8AC3E}">
        <p14:creationId xmlns:p14="http://schemas.microsoft.com/office/powerpoint/2010/main" val="59999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E646CF21-7533-4758-8CD1-68A01D4A7A99}"/>
              </a:ext>
            </a:extLst>
          </p:cNvPr>
          <p:cNvSpPr/>
          <p:nvPr/>
        </p:nvSpPr>
        <p:spPr>
          <a:xfrm>
            <a:off x="594484" y="398236"/>
            <a:ext cx="6884840" cy="708779"/>
          </a:xfrm>
          <a:prstGeom prst="rect">
            <a:avLst/>
          </a:prstGeom>
          <a:noFill/>
          <a:ln/>
        </p:spPr>
        <p:txBody>
          <a:bodyPr wrap="none" lIns="0" tIns="0" rIns="0" bIns="0" rtlCol="0" anchor="t"/>
          <a:lstStyle/>
          <a:p>
            <a:pPr algn="l">
              <a:lnSpc>
                <a:spcPts val="5550"/>
              </a:lnSpc>
            </a:pPr>
            <a:r>
              <a:rPr lang="en-US" sz="2400" b="1" dirty="0">
                <a:solidFill>
                  <a:srgbClr val="FFC000"/>
                </a:solidFill>
                <a:latin typeface="Times New Roman" panose="02020603050405020304" pitchFamily="18" charset="0"/>
                <a:cs typeface="Times New Roman" panose="02020603050405020304" pitchFamily="18" charset="0"/>
              </a:rPr>
              <a:t>Importance and key transformations introduced</a:t>
            </a:r>
            <a:endParaRPr lang="en-US" sz="3600" dirty="0">
              <a:solidFill>
                <a:srgbClr val="FFC000"/>
              </a:solidFill>
              <a:latin typeface="Times New Roman" panose="02020603050405020304" pitchFamily="18" charset="0"/>
              <a:cs typeface="Times New Roman" panose="02020603050405020304" pitchFamily="18" charset="0"/>
            </a:endParaRPr>
          </a:p>
        </p:txBody>
      </p:sp>
      <p:sp>
        <p:nvSpPr>
          <p:cNvPr id="8" name="Text 1">
            <a:extLst>
              <a:ext uri="{FF2B5EF4-FFF2-40B4-BE49-F238E27FC236}">
                <a16:creationId xmlns:a16="http://schemas.microsoft.com/office/drawing/2014/main" id="{FB2DB25B-3FD3-4D79-A70D-3EF064138EA4}"/>
              </a:ext>
            </a:extLst>
          </p:cNvPr>
          <p:cNvSpPr/>
          <p:nvPr/>
        </p:nvSpPr>
        <p:spPr>
          <a:xfrm>
            <a:off x="793790" y="1712168"/>
            <a:ext cx="13042821" cy="362903"/>
          </a:xfrm>
          <a:prstGeom prst="rect">
            <a:avLst/>
          </a:prstGeom>
          <a:noFill/>
          <a:ln/>
        </p:spPr>
        <p:txBody>
          <a:bodyPr wrap="none" lIns="0" tIns="0" rIns="0" bIns="0" rtlCol="0" anchor="t"/>
          <a:lstStyle/>
          <a:p>
            <a:pPr marL="285750" indent="-285750" algn="l">
              <a:lnSpc>
                <a:spcPts val="2850"/>
              </a:lnSpc>
              <a:buFont typeface="Wingdings" panose="05000000000000000000" pitchFamily="2" charset="2"/>
              <a:buChar char="ü"/>
            </a:pPr>
            <a:r>
              <a:rPr lang="en-US" sz="2000" b="1" dirty="0">
                <a:solidFill>
                  <a:schemeClr val="bg1"/>
                </a:solidFill>
                <a:latin typeface="Times New Roman" panose="02020603050405020304" pitchFamily="18" charset="0"/>
                <a:cs typeface="Times New Roman" panose="02020603050405020304" pitchFamily="18" charset="0"/>
              </a:rPr>
              <a:t>Transformer-based Topic Modeling</a:t>
            </a:r>
            <a:r>
              <a:rPr lang="en-US" sz="2000" dirty="0">
                <a:solidFill>
                  <a:schemeClr val="bg1"/>
                </a:solidFill>
                <a:latin typeface="Times New Roman" panose="02020603050405020304" pitchFamily="18" charset="0"/>
                <a:cs typeface="Times New Roman" panose="02020603050405020304" pitchFamily="18" charset="0"/>
              </a:rPr>
              <a:t> has introduced profound transformations in how texts are understood and analyzed</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9" name="Shape 2">
            <a:extLst>
              <a:ext uri="{FF2B5EF4-FFF2-40B4-BE49-F238E27FC236}">
                <a16:creationId xmlns:a16="http://schemas.microsoft.com/office/drawing/2014/main" id="{3A4BC9BC-B99D-4175-A8FC-78363DFA9584}"/>
              </a:ext>
            </a:extLst>
          </p:cNvPr>
          <p:cNvSpPr/>
          <p:nvPr/>
        </p:nvSpPr>
        <p:spPr>
          <a:xfrm>
            <a:off x="10543185" y="2625021"/>
            <a:ext cx="3387209" cy="283488"/>
          </a:xfrm>
          <a:prstGeom prst="roundRect">
            <a:avLst>
              <a:gd name="adj" fmla="val 33606"/>
            </a:avLst>
          </a:prstGeom>
          <a:solidFill>
            <a:srgbClr val="282D5E"/>
          </a:solidFill>
          <a:ln/>
        </p:spPr>
      </p:sp>
      <p:sp>
        <p:nvSpPr>
          <p:cNvPr id="10" name="Shape 3">
            <a:extLst>
              <a:ext uri="{FF2B5EF4-FFF2-40B4-BE49-F238E27FC236}">
                <a16:creationId xmlns:a16="http://schemas.microsoft.com/office/drawing/2014/main" id="{40593778-4E82-42C0-873F-737301B65D96}"/>
              </a:ext>
            </a:extLst>
          </p:cNvPr>
          <p:cNvSpPr/>
          <p:nvPr/>
        </p:nvSpPr>
        <p:spPr>
          <a:xfrm>
            <a:off x="11390077" y="2625021"/>
            <a:ext cx="2540318" cy="283488"/>
          </a:xfrm>
          <a:prstGeom prst="roundRect">
            <a:avLst>
              <a:gd name="adj" fmla="val 33606"/>
            </a:avLst>
          </a:prstGeom>
          <a:solidFill>
            <a:schemeClr val="accent4">
              <a:lumMod val="75000"/>
            </a:schemeClr>
          </a:solidFill>
          <a:ln/>
        </p:spPr>
      </p:sp>
      <p:sp>
        <p:nvSpPr>
          <p:cNvPr id="12" name="Text 5">
            <a:extLst>
              <a:ext uri="{FF2B5EF4-FFF2-40B4-BE49-F238E27FC236}">
                <a16:creationId xmlns:a16="http://schemas.microsoft.com/office/drawing/2014/main" id="{E3B28A5C-D535-4FAB-AB13-E99BBDC42FE7}"/>
              </a:ext>
            </a:extLst>
          </p:cNvPr>
          <p:cNvSpPr/>
          <p:nvPr/>
        </p:nvSpPr>
        <p:spPr>
          <a:xfrm>
            <a:off x="11001375" y="3191878"/>
            <a:ext cx="2835235" cy="354330"/>
          </a:xfrm>
          <a:prstGeom prst="rect">
            <a:avLst/>
          </a:prstGeom>
          <a:noFill/>
          <a:ln/>
        </p:spPr>
        <p:txBody>
          <a:bodyPr wrap="none" lIns="0" tIns="0" rIns="0" bIns="0" rtlCol="0" anchor="t"/>
          <a:lstStyle/>
          <a:p>
            <a:pPr algn="l">
              <a:lnSpc>
                <a:spcPts val="2750"/>
              </a:lnSpc>
            </a:pPr>
            <a:r>
              <a:rPr lang="en-US" b="1" dirty="0">
                <a:solidFill>
                  <a:schemeClr val="bg1"/>
                </a:solidFill>
                <a:latin typeface="Times New Roman" panose="02020603050405020304" pitchFamily="18" charset="0"/>
                <a:cs typeface="Times New Roman" panose="02020603050405020304" pitchFamily="18" charset="0"/>
              </a:rPr>
              <a:t>Understanding meaning</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4EE9E801-D072-48C7-B4B7-CA5CAC6BCD18}"/>
              </a:ext>
            </a:extLst>
          </p:cNvPr>
          <p:cNvSpPr/>
          <p:nvPr/>
        </p:nvSpPr>
        <p:spPr>
          <a:xfrm>
            <a:off x="10041410" y="3682297"/>
            <a:ext cx="4495205" cy="784196"/>
          </a:xfrm>
          <a:prstGeom prst="rect">
            <a:avLst/>
          </a:prstGeom>
          <a:noFill/>
          <a:ln/>
        </p:spPr>
        <p:txBody>
          <a:bodyPr wrap="square" lIns="0" tIns="0" rIns="0" bIns="0" rtlCol="0" anchor="t"/>
          <a:lstStyle/>
          <a:p>
            <a:pPr algn="l">
              <a:lnSpc>
                <a:spcPts val="2850"/>
              </a:lnSpc>
            </a:pPr>
            <a:r>
              <a:rPr lang="en-US" dirty="0">
                <a:solidFill>
                  <a:schemeClr val="bg1"/>
                </a:solidFill>
                <a:latin typeface="Times New Roman" panose="02020603050405020304" pitchFamily="18" charset="0"/>
                <a:cs typeface="Times New Roman" panose="02020603050405020304" pitchFamily="18" charset="0"/>
              </a:rPr>
              <a:t>Transition from word-level to concept-level understanding, with greater accuracy and depth</a:t>
            </a: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14" name="Shape 7">
            <a:extLst>
              <a:ext uri="{FF2B5EF4-FFF2-40B4-BE49-F238E27FC236}">
                <a16:creationId xmlns:a16="http://schemas.microsoft.com/office/drawing/2014/main" id="{90CEADD0-ECF3-4F62-A5A6-F61EACC29FB0}"/>
              </a:ext>
            </a:extLst>
          </p:cNvPr>
          <p:cNvSpPr/>
          <p:nvPr/>
        </p:nvSpPr>
        <p:spPr>
          <a:xfrm>
            <a:off x="5735371" y="2625021"/>
            <a:ext cx="3330893" cy="283488"/>
          </a:xfrm>
          <a:prstGeom prst="roundRect">
            <a:avLst>
              <a:gd name="adj" fmla="val 33606"/>
            </a:avLst>
          </a:prstGeom>
          <a:solidFill>
            <a:srgbClr val="282D5E"/>
          </a:solidFill>
          <a:ln/>
        </p:spPr>
      </p:sp>
      <p:sp>
        <p:nvSpPr>
          <p:cNvPr id="15" name="Shape 8">
            <a:extLst>
              <a:ext uri="{FF2B5EF4-FFF2-40B4-BE49-F238E27FC236}">
                <a16:creationId xmlns:a16="http://schemas.microsoft.com/office/drawing/2014/main" id="{A5667E4C-ABA6-4F33-B1AC-66D56414B591}"/>
              </a:ext>
            </a:extLst>
          </p:cNvPr>
          <p:cNvSpPr/>
          <p:nvPr/>
        </p:nvSpPr>
        <p:spPr>
          <a:xfrm>
            <a:off x="6401645" y="2625021"/>
            <a:ext cx="2664619" cy="283488"/>
          </a:xfrm>
          <a:prstGeom prst="roundRect">
            <a:avLst>
              <a:gd name="adj" fmla="val 33606"/>
            </a:avLst>
          </a:prstGeom>
          <a:solidFill>
            <a:schemeClr val="accent4">
              <a:lumMod val="75000"/>
            </a:schemeClr>
          </a:solidFill>
          <a:ln/>
        </p:spPr>
      </p:sp>
      <p:sp>
        <p:nvSpPr>
          <p:cNvPr id="17" name="Text 10">
            <a:extLst>
              <a:ext uri="{FF2B5EF4-FFF2-40B4-BE49-F238E27FC236}">
                <a16:creationId xmlns:a16="http://schemas.microsoft.com/office/drawing/2014/main" id="{0360C424-D03A-445C-AAD2-1A6ED1A5EDE9}"/>
              </a:ext>
            </a:extLst>
          </p:cNvPr>
          <p:cNvSpPr/>
          <p:nvPr/>
        </p:nvSpPr>
        <p:spPr>
          <a:xfrm>
            <a:off x="5819906" y="3191878"/>
            <a:ext cx="2835235" cy="354330"/>
          </a:xfrm>
          <a:prstGeom prst="rect">
            <a:avLst/>
          </a:prstGeom>
          <a:noFill/>
          <a:ln/>
        </p:spPr>
        <p:txBody>
          <a:bodyPr wrap="none" lIns="0" tIns="0" rIns="0" bIns="0" rtlCol="0" anchor="t"/>
          <a:lstStyle/>
          <a:p>
            <a:pPr algn="ctr" rtl="1">
              <a:lnSpc>
                <a:spcPts val="2750"/>
              </a:lnSpc>
            </a:pPr>
            <a:r>
              <a:rPr lang="en-US" b="1" dirty="0">
                <a:solidFill>
                  <a:schemeClr val="bg1"/>
                </a:solidFill>
                <a:latin typeface="Times New Roman" panose="02020603050405020304" pitchFamily="18" charset="0"/>
                <a:cs typeface="Times New Roman" panose="02020603050405020304" pitchFamily="18" charset="0"/>
              </a:rPr>
              <a:t>Short texts</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18" name="Text 11">
            <a:extLst>
              <a:ext uri="{FF2B5EF4-FFF2-40B4-BE49-F238E27FC236}">
                <a16:creationId xmlns:a16="http://schemas.microsoft.com/office/drawing/2014/main" id="{13061F4E-86CD-4BE3-83AC-C7480E78B1A8}"/>
              </a:ext>
            </a:extLst>
          </p:cNvPr>
          <p:cNvSpPr/>
          <p:nvPr/>
        </p:nvSpPr>
        <p:spPr>
          <a:xfrm>
            <a:off x="5212447" y="3658850"/>
            <a:ext cx="4158615" cy="1135889"/>
          </a:xfrm>
          <a:prstGeom prst="rect">
            <a:avLst/>
          </a:prstGeom>
          <a:noFill/>
          <a:ln/>
        </p:spPr>
        <p:txBody>
          <a:bodyPr wrap="square" lIns="0" tIns="0" rIns="0" bIns="0" rtlCol="0" anchor="t"/>
          <a:lstStyle/>
          <a:p>
            <a:pPr algn="just">
              <a:lnSpc>
                <a:spcPts val="2850"/>
              </a:lnSpc>
            </a:pPr>
            <a:r>
              <a:rPr lang="en-US" dirty="0">
                <a:solidFill>
                  <a:schemeClr val="bg1"/>
                </a:solidFill>
                <a:latin typeface="Times New Roman" panose="02020603050405020304" pitchFamily="18" charset="0"/>
                <a:cs typeface="Times New Roman" panose="02020603050405020304" pitchFamily="18" charset="0"/>
              </a:rPr>
              <a:t>Significantly stronger performance in analyzing short texts, which was a major weakness of classical models</a:t>
            </a: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19" name="Shape 12">
            <a:extLst>
              <a:ext uri="{FF2B5EF4-FFF2-40B4-BE49-F238E27FC236}">
                <a16:creationId xmlns:a16="http://schemas.microsoft.com/office/drawing/2014/main" id="{C87FEF0E-9868-41FE-912E-39A5389CCC09}"/>
              </a:ext>
            </a:extLst>
          </p:cNvPr>
          <p:cNvSpPr/>
          <p:nvPr/>
        </p:nvSpPr>
        <p:spPr>
          <a:xfrm>
            <a:off x="612498" y="2625021"/>
            <a:ext cx="3331726" cy="283488"/>
          </a:xfrm>
          <a:prstGeom prst="roundRect">
            <a:avLst>
              <a:gd name="adj" fmla="val 33606"/>
            </a:avLst>
          </a:prstGeom>
          <a:solidFill>
            <a:srgbClr val="282D5E"/>
          </a:solidFill>
          <a:ln/>
        </p:spPr>
      </p:sp>
      <p:sp>
        <p:nvSpPr>
          <p:cNvPr id="20" name="Shape 13">
            <a:extLst>
              <a:ext uri="{FF2B5EF4-FFF2-40B4-BE49-F238E27FC236}">
                <a16:creationId xmlns:a16="http://schemas.microsoft.com/office/drawing/2014/main" id="{7B967CAD-D732-4646-A7E0-878546955486}"/>
              </a:ext>
            </a:extLst>
          </p:cNvPr>
          <p:cNvSpPr/>
          <p:nvPr/>
        </p:nvSpPr>
        <p:spPr>
          <a:xfrm>
            <a:off x="945754" y="2625021"/>
            <a:ext cx="2998470" cy="283488"/>
          </a:xfrm>
          <a:prstGeom prst="roundRect">
            <a:avLst>
              <a:gd name="adj" fmla="val 33606"/>
            </a:avLst>
          </a:prstGeom>
          <a:solidFill>
            <a:schemeClr val="accent4">
              <a:lumMod val="75000"/>
            </a:schemeClr>
          </a:solidFill>
          <a:ln/>
        </p:spPr>
      </p:sp>
      <p:sp>
        <p:nvSpPr>
          <p:cNvPr id="22" name="Text 15">
            <a:extLst>
              <a:ext uri="{FF2B5EF4-FFF2-40B4-BE49-F238E27FC236}">
                <a16:creationId xmlns:a16="http://schemas.microsoft.com/office/drawing/2014/main" id="{9618DC11-7EA6-440A-BE8A-28CA50043594}"/>
              </a:ext>
            </a:extLst>
          </p:cNvPr>
          <p:cNvSpPr/>
          <p:nvPr/>
        </p:nvSpPr>
        <p:spPr>
          <a:xfrm>
            <a:off x="677733" y="3162548"/>
            <a:ext cx="2835235" cy="354330"/>
          </a:xfrm>
          <a:prstGeom prst="rect">
            <a:avLst/>
          </a:prstGeom>
          <a:noFill/>
          <a:ln/>
        </p:spPr>
        <p:txBody>
          <a:bodyPr wrap="none" lIns="0" tIns="0" rIns="0" bIns="0" rtlCol="0" anchor="t"/>
          <a:lstStyle/>
          <a:p>
            <a:pPr algn="ctr" rtl="1">
              <a:lnSpc>
                <a:spcPts val="2750"/>
              </a:lnSpc>
            </a:pPr>
            <a:r>
              <a:rPr lang="en-US" b="1" dirty="0">
                <a:solidFill>
                  <a:schemeClr val="bg1"/>
                </a:solidFill>
                <a:latin typeface="Times New Roman" panose="02020603050405020304" pitchFamily="18" charset="0"/>
                <a:cs typeface="Times New Roman" panose="02020603050405020304" pitchFamily="18" charset="0"/>
              </a:rPr>
              <a:t>Multilingual</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23" name="Text 16">
            <a:extLst>
              <a:ext uri="{FF2B5EF4-FFF2-40B4-BE49-F238E27FC236}">
                <a16:creationId xmlns:a16="http://schemas.microsoft.com/office/drawing/2014/main" id="{92C3571E-BBA0-4717-BE62-8F5D82C7C8F4}"/>
              </a:ext>
            </a:extLst>
          </p:cNvPr>
          <p:cNvSpPr/>
          <p:nvPr/>
        </p:nvSpPr>
        <p:spPr>
          <a:xfrm>
            <a:off x="301421" y="3658850"/>
            <a:ext cx="4158615" cy="1135889"/>
          </a:xfrm>
          <a:prstGeom prst="rect">
            <a:avLst/>
          </a:prstGeom>
          <a:noFill/>
          <a:ln/>
        </p:spPr>
        <p:txBody>
          <a:bodyPr wrap="square" lIns="0" tIns="0" rIns="0" bIns="0" rtlCol="0" anchor="t"/>
          <a:lstStyle/>
          <a:p>
            <a:pPr algn="just">
              <a:lnSpc>
                <a:spcPts val="2850"/>
              </a:lnSpc>
            </a:pPr>
            <a:r>
              <a:rPr lang="en-US" dirty="0">
                <a:solidFill>
                  <a:schemeClr val="bg1"/>
                </a:solidFill>
                <a:latin typeface="Times New Roman" panose="02020603050405020304" pitchFamily="18" charset="0"/>
                <a:cs typeface="Times New Roman" panose="02020603050405020304" pitchFamily="18" charset="0"/>
              </a:rPr>
              <a:t>Native capability for effectively localizing and analyzing multilingual texts without requiring separate models</a:t>
            </a: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24" name="Shape 17">
            <a:extLst>
              <a:ext uri="{FF2B5EF4-FFF2-40B4-BE49-F238E27FC236}">
                <a16:creationId xmlns:a16="http://schemas.microsoft.com/office/drawing/2014/main" id="{D324A15C-14E5-4A16-B9E2-8F56A9757226}"/>
              </a:ext>
            </a:extLst>
          </p:cNvPr>
          <p:cNvSpPr/>
          <p:nvPr/>
        </p:nvSpPr>
        <p:spPr>
          <a:xfrm>
            <a:off x="9459774" y="5725349"/>
            <a:ext cx="3346133" cy="283488"/>
          </a:xfrm>
          <a:prstGeom prst="roundRect">
            <a:avLst>
              <a:gd name="adj" fmla="val 33606"/>
            </a:avLst>
          </a:prstGeom>
          <a:solidFill>
            <a:srgbClr val="282D5E"/>
          </a:solidFill>
          <a:ln/>
        </p:spPr>
      </p:sp>
      <p:sp>
        <p:nvSpPr>
          <p:cNvPr id="25" name="Shape 18">
            <a:extLst>
              <a:ext uri="{FF2B5EF4-FFF2-40B4-BE49-F238E27FC236}">
                <a16:creationId xmlns:a16="http://schemas.microsoft.com/office/drawing/2014/main" id="{DE5AFAE4-A473-4203-A934-DD83C934F260}"/>
              </a:ext>
            </a:extLst>
          </p:cNvPr>
          <p:cNvSpPr/>
          <p:nvPr/>
        </p:nvSpPr>
        <p:spPr>
          <a:xfrm>
            <a:off x="10630992" y="5725349"/>
            <a:ext cx="2174915" cy="283488"/>
          </a:xfrm>
          <a:prstGeom prst="roundRect">
            <a:avLst>
              <a:gd name="adj" fmla="val 33606"/>
            </a:avLst>
          </a:prstGeom>
          <a:solidFill>
            <a:schemeClr val="accent4">
              <a:lumMod val="75000"/>
            </a:schemeClr>
          </a:solidFill>
          <a:ln/>
        </p:spPr>
      </p:sp>
      <p:sp>
        <p:nvSpPr>
          <p:cNvPr id="27" name="Text 20">
            <a:extLst>
              <a:ext uri="{FF2B5EF4-FFF2-40B4-BE49-F238E27FC236}">
                <a16:creationId xmlns:a16="http://schemas.microsoft.com/office/drawing/2014/main" id="{A9A97E27-8F83-4167-BBE5-088270556550}"/>
              </a:ext>
            </a:extLst>
          </p:cNvPr>
          <p:cNvSpPr/>
          <p:nvPr/>
        </p:nvSpPr>
        <p:spPr>
          <a:xfrm>
            <a:off x="9675862" y="6292205"/>
            <a:ext cx="2835235" cy="354330"/>
          </a:xfrm>
          <a:prstGeom prst="rect">
            <a:avLst/>
          </a:prstGeom>
          <a:noFill/>
          <a:ln/>
        </p:spPr>
        <p:txBody>
          <a:bodyPr wrap="none" lIns="0" tIns="0" rIns="0" bIns="0" rtlCol="0" anchor="t"/>
          <a:lstStyle/>
          <a:p>
            <a:pPr algn="ctr" rtl="1">
              <a:lnSpc>
                <a:spcPts val="2750"/>
              </a:lnSpc>
            </a:pPr>
            <a:r>
              <a:rPr lang="en-US" b="1" dirty="0">
                <a:solidFill>
                  <a:schemeClr val="bg1"/>
                </a:solidFill>
                <a:latin typeface="Times New Roman" panose="02020603050405020304" pitchFamily="18" charset="0"/>
                <a:cs typeface="Times New Roman" panose="02020603050405020304" pitchFamily="18" charset="0"/>
              </a:rPr>
              <a:t>Interpretability</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28" name="Text 21">
            <a:extLst>
              <a:ext uri="{FF2B5EF4-FFF2-40B4-BE49-F238E27FC236}">
                <a16:creationId xmlns:a16="http://schemas.microsoft.com/office/drawing/2014/main" id="{2045DAA8-F6E1-48A7-8B2D-351721D2028E}"/>
              </a:ext>
            </a:extLst>
          </p:cNvPr>
          <p:cNvSpPr/>
          <p:nvPr/>
        </p:nvSpPr>
        <p:spPr>
          <a:xfrm>
            <a:off x="9216985" y="6888132"/>
            <a:ext cx="4158615" cy="725805"/>
          </a:xfrm>
          <a:prstGeom prst="rect">
            <a:avLst/>
          </a:prstGeom>
          <a:noFill/>
          <a:ln/>
        </p:spPr>
        <p:txBody>
          <a:bodyPr wrap="square" lIns="0" tIns="0" rIns="0" bIns="0" rtlCol="0" anchor="t"/>
          <a:lstStyle/>
          <a:p>
            <a:pPr algn="just">
              <a:lnSpc>
                <a:spcPts val="2850"/>
              </a:lnSpc>
            </a:pPr>
            <a:r>
              <a:rPr lang="en-US" dirty="0">
                <a:solidFill>
                  <a:schemeClr val="bg1"/>
                </a:solidFill>
                <a:latin typeface="Times New Roman" panose="02020603050405020304" pitchFamily="18" charset="0"/>
                <a:cs typeface="Times New Roman" panose="02020603050405020304" pitchFamily="18" charset="0"/>
              </a:rPr>
              <a:t>Providing results with higher interpretability, which is critical for decision-making</a:t>
            </a:r>
            <a:endParaRPr lang="en-US" sz="1750" dirty="0">
              <a:solidFill>
                <a:schemeClr val="bg1"/>
              </a:solidFill>
              <a:latin typeface="Times New Roman" panose="02020603050405020304" pitchFamily="18" charset="0"/>
              <a:cs typeface="Times New Roman" panose="02020603050405020304" pitchFamily="18" charset="0"/>
            </a:endParaRPr>
          </a:p>
        </p:txBody>
      </p:sp>
      <p:sp>
        <p:nvSpPr>
          <p:cNvPr id="29" name="Shape 22">
            <a:extLst>
              <a:ext uri="{FF2B5EF4-FFF2-40B4-BE49-F238E27FC236}">
                <a16:creationId xmlns:a16="http://schemas.microsoft.com/office/drawing/2014/main" id="{A9A80027-1927-4D39-A9C9-0C485C90EC04}"/>
              </a:ext>
            </a:extLst>
          </p:cNvPr>
          <p:cNvSpPr/>
          <p:nvPr/>
        </p:nvSpPr>
        <p:spPr>
          <a:xfrm>
            <a:off x="3114482" y="5737074"/>
            <a:ext cx="3373636" cy="283488"/>
          </a:xfrm>
          <a:prstGeom prst="roundRect">
            <a:avLst>
              <a:gd name="adj" fmla="val 33606"/>
            </a:avLst>
          </a:prstGeom>
          <a:solidFill>
            <a:srgbClr val="282D5E"/>
          </a:solidFill>
          <a:ln/>
        </p:spPr>
      </p:sp>
      <p:sp>
        <p:nvSpPr>
          <p:cNvPr id="30" name="Shape 23">
            <a:extLst>
              <a:ext uri="{FF2B5EF4-FFF2-40B4-BE49-F238E27FC236}">
                <a16:creationId xmlns:a16="http://schemas.microsoft.com/office/drawing/2014/main" id="{599F6C4E-05AD-454A-A137-E0AD393D14F0}"/>
              </a:ext>
            </a:extLst>
          </p:cNvPr>
          <p:cNvSpPr/>
          <p:nvPr/>
        </p:nvSpPr>
        <p:spPr>
          <a:xfrm>
            <a:off x="4126632" y="5737074"/>
            <a:ext cx="2361486" cy="283488"/>
          </a:xfrm>
          <a:prstGeom prst="roundRect">
            <a:avLst>
              <a:gd name="adj" fmla="val 33606"/>
            </a:avLst>
          </a:prstGeom>
          <a:solidFill>
            <a:schemeClr val="accent4">
              <a:lumMod val="75000"/>
            </a:schemeClr>
          </a:solidFill>
          <a:ln/>
        </p:spPr>
      </p:sp>
      <p:sp>
        <p:nvSpPr>
          <p:cNvPr id="32" name="Text 25">
            <a:extLst>
              <a:ext uri="{FF2B5EF4-FFF2-40B4-BE49-F238E27FC236}">
                <a16:creationId xmlns:a16="http://schemas.microsoft.com/office/drawing/2014/main" id="{FADF4EDF-1907-42A3-8FBF-181BF79043CF}"/>
              </a:ext>
            </a:extLst>
          </p:cNvPr>
          <p:cNvSpPr/>
          <p:nvPr/>
        </p:nvSpPr>
        <p:spPr>
          <a:xfrm>
            <a:off x="3228380" y="6303930"/>
            <a:ext cx="2835235" cy="354330"/>
          </a:xfrm>
          <a:prstGeom prst="rect">
            <a:avLst/>
          </a:prstGeom>
          <a:noFill/>
          <a:ln/>
        </p:spPr>
        <p:txBody>
          <a:bodyPr wrap="none" lIns="0" tIns="0" rIns="0" bIns="0" rtlCol="0" anchor="t"/>
          <a:lstStyle/>
          <a:p>
            <a:pPr algn="ctr" rtl="1">
              <a:lnSpc>
                <a:spcPts val="2750"/>
              </a:lnSpc>
            </a:pPr>
            <a:r>
              <a:rPr lang="en-US" b="1" dirty="0">
                <a:solidFill>
                  <a:schemeClr val="bg1"/>
                </a:solidFill>
                <a:latin typeface="Times New Roman" panose="02020603050405020304" pitchFamily="18" charset="0"/>
                <a:cs typeface="Times New Roman" panose="02020603050405020304" pitchFamily="18" charset="0"/>
              </a:rPr>
              <a:t>Scalability</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33" name="Text 26">
            <a:extLst>
              <a:ext uri="{FF2B5EF4-FFF2-40B4-BE49-F238E27FC236}">
                <a16:creationId xmlns:a16="http://schemas.microsoft.com/office/drawing/2014/main" id="{79E630E8-7309-4459-8885-AB4D868DB744}"/>
              </a:ext>
            </a:extLst>
          </p:cNvPr>
          <p:cNvSpPr/>
          <p:nvPr/>
        </p:nvSpPr>
        <p:spPr>
          <a:xfrm>
            <a:off x="2964974" y="6888132"/>
            <a:ext cx="4158615" cy="725805"/>
          </a:xfrm>
          <a:prstGeom prst="rect">
            <a:avLst/>
          </a:prstGeom>
          <a:noFill/>
          <a:ln/>
        </p:spPr>
        <p:txBody>
          <a:bodyPr wrap="square" lIns="0" tIns="0" rIns="0" bIns="0" rtlCol="0" anchor="t"/>
          <a:lstStyle/>
          <a:p>
            <a:pPr>
              <a:lnSpc>
                <a:spcPts val="2850"/>
              </a:lnSpc>
            </a:pPr>
            <a:r>
              <a:rPr lang="en-US" dirty="0">
                <a:solidFill>
                  <a:schemeClr val="bg1"/>
                </a:solidFill>
                <a:latin typeface="Times New Roman" panose="02020603050405020304" pitchFamily="18" charset="0"/>
                <a:cs typeface="Times New Roman" panose="02020603050405020304" pitchFamily="18" charset="0"/>
              </a:rPr>
              <a:t>Capability to scale for processing organizational data and vast volumes of text</a:t>
            </a:r>
            <a:endParaRPr lang="en-US" sz="175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973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8A0FCE2E-C5A1-47CA-83D1-1BC41A6D7D39}"/>
              </a:ext>
            </a:extLst>
          </p:cNvPr>
          <p:cNvSpPr txBox="1"/>
          <p:nvPr/>
        </p:nvSpPr>
        <p:spPr>
          <a:xfrm>
            <a:off x="145977" y="365084"/>
            <a:ext cx="3689681" cy="523220"/>
          </a:xfrm>
          <a:prstGeom prst="rect">
            <a:avLst/>
          </a:prstGeom>
          <a:noFill/>
        </p:spPr>
        <p:txBody>
          <a:bodyPr wrap="square">
            <a:spAutoFit/>
          </a:bodyPr>
          <a:lstStyle/>
          <a:p>
            <a:pPr algn="r" rtl="1"/>
            <a:r>
              <a:rPr lang="en-US" sz="2800" b="1" dirty="0">
                <a:solidFill>
                  <a:srgbClr val="FFC000"/>
                </a:solidFill>
                <a:latin typeface="Times New Roman" panose="02020603050405020304" pitchFamily="18" charset="0"/>
                <a:cs typeface="Times New Roman" panose="02020603050405020304" pitchFamily="18" charset="0"/>
              </a:rPr>
              <a:t>Real-world examples</a:t>
            </a:r>
            <a:endParaRPr lang="en-US" sz="3600" dirty="0">
              <a:solidFill>
                <a:srgbClr val="FFC000"/>
              </a:solidFill>
              <a:latin typeface="Times New Roman" panose="02020603050405020304" pitchFamily="18" charset="0"/>
              <a:cs typeface="Times New Roman" panose="02020603050405020304" pitchFamily="18" charset="0"/>
            </a:endParaRPr>
          </a:p>
        </p:txBody>
      </p:sp>
      <p:sp>
        <p:nvSpPr>
          <p:cNvPr id="41" name="Text 1">
            <a:extLst>
              <a:ext uri="{FF2B5EF4-FFF2-40B4-BE49-F238E27FC236}">
                <a16:creationId xmlns:a16="http://schemas.microsoft.com/office/drawing/2014/main" id="{3F08BE62-FDD1-4068-8FAA-EE36B8552004}"/>
              </a:ext>
            </a:extLst>
          </p:cNvPr>
          <p:cNvSpPr/>
          <p:nvPr/>
        </p:nvSpPr>
        <p:spPr>
          <a:xfrm>
            <a:off x="214921" y="1347235"/>
            <a:ext cx="13245941" cy="316349"/>
          </a:xfrm>
          <a:prstGeom prst="rect">
            <a:avLst/>
          </a:prstGeom>
          <a:noFill/>
          <a:ln/>
        </p:spPr>
        <p:txBody>
          <a:bodyPr wrap="none" lIns="0" tIns="0" rIns="0" bIns="0" rtlCol="0" anchor="t"/>
          <a:lstStyle/>
          <a:p>
            <a:pPr marL="342900" indent="-342900" algn="l">
              <a:lnSpc>
                <a:spcPts val="2450"/>
              </a:lnSpc>
              <a:buFont typeface="Wingdings" panose="05000000000000000000" pitchFamily="2" charset="2"/>
              <a:buChar char="ü"/>
            </a:pPr>
            <a:r>
              <a:rPr lang="en-US" sz="2200" dirty="0">
                <a:solidFill>
                  <a:schemeClr val="bg1"/>
                </a:solidFill>
                <a:latin typeface="Times New Roman" panose="02020603050405020304" pitchFamily="18" charset="0"/>
                <a:cs typeface="Times New Roman" panose="02020603050405020304" pitchFamily="18" charset="0"/>
              </a:rPr>
              <a:t>This technology is utilized across various industries and helps organizations gain valuable insights from their textual data</a:t>
            </a:r>
          </a:p>
        </p:txBody>
      </p:sp>
      <p:sp>
        <p:nvSpPr>
          <p:cNvPr id="44" name="Shape 2">
            <a:extLst>
              <a:ext uri="{FF2B5EF4-FFF2-40B4-BE49-F238E27FC236}">
                <a16:creationId xmlns:a16="http://schemas.microsoft.com/office/drawing/2014/main" id="{4D2D4310-9208-4358-B32E-D097823C5F9D}"/>
              </a:ext>
            </a:extLst>
          </p:cNvPr>
          <p:cNvSpPr/>
          <p:nvPr/>
        </p:nvSpPr>
        <p:spPr>
          <a:xfrm>
            <a:off x="9654778" y="2589733"/>
            <a:ext cx="4283393" cy="2408158"/>
          </a:xfrm>
          <a:prstGeom prst="roundRect">
            <a:avLst>
              <a:gd name="adj" fmla="val 4557"/>
            </a:avLst>
          </a:prstGeom>
          <a:solidFill>
            <a:srgbClr val="090E3F"/>
          </a:solidFill>
          <a:ln/>
        </p:spPr>
      </p:sp>
      <p:sp>
        <p:nvSpPr>
          <p:cNvPr id="45" name="Shape 3">
            <a:extLst>
              <a:ext uri="{FF2B5EF4-FFF2-40B4-BE49-F238E27FC236}">
                <a16:creationId xmlns:a16="http://schemas.microsoft.com/office/drawing/2014/main" id="{E4729D6D-6B2D-4713-9945-2B1664AC6961}"/>
              </a:ext>
            </a:extLst>
          </p:cNvPr>
          <p:cNvSpPr/>
          <p:nvPr/>
        </p:nvSpPr>
        <p:spPr>
          <a:xfrm>
            <a:off x="10130686" y="2566873"/>
            <a:ext cx="4283393" cy="91440"/>
          </a:xfrm>
          <a:prstGeom prst="roundRect">
            <a:avLst>
              <a:gd name="adj" fmla="val 90850"/>
            </a:avLst>
          </a:prstGeom>
          <a:solidFill>
            <a:schemeClr val="accent2">
              <a:lumMod val="75000"/>
            </a:schemeClr>
          </a:solidFill>
          <a:ln/>
        </p:spPr>
      </p:sp>
      <p:sp>
        <p:nvSpPr>
          <p:cNvPr id="46" name="Text 5">
            <a:extLst>
              <a:ext uri="{FF2B5EF4-FFF2-40B4-BE49-F238E27FC236}">
                <a16:creationId xmlns:a16="http://schemas.microsoft.com/office/drawing/2014/main" id="{320DDDAD-798A-4530-AC4F-447C123CBE69}"/>
              </a:ext>
            </a:extLst>
          </p:cNvPr>
          <p:cNvSpPr/>
          <p:nvPr/>
        </p:nvSpPr>
        <p:spPr>
          <a:xfrm>
            <a:off x="10988529" y="2929656"/>
            <a:ext cx="2472333" cy="309086"/>
          </a:xfrm>
          <a:prstGeom prst="rect">
            <a:avLst/>
          </a:prstGeom>
          <a:noFill/>
          <a:ln/>
        </p:spPr>
        <p:txBody>
          <a:bodyPr wrap="none" lIns="0" tIns="0" rIns="0" bIns="0" rtlCol="0" anchor="t"/>
          <a:lstStyle/>
          <a:p>
            <a:pPr algn="ctr" rtl="1">
              <a:lnSpc>
                <a:spcPts val="2400"/>
              </a:lnSpc>
            </a:pPr>
            <a:r>
              <a:rPr lang="en-US" b="1" dirty="0">
                <a:solidFill>
                  <a:schemeClr val="bg1"/>
                </a:solidFill>
                <a:latin typeface="Times New Roman" panose="02020603050405020304" pitchFamily="18" charset="0"/>
                <a:cs typeface="Times New Roman" panose="02020603050405020304" pitchFamily="18" charset="0"/>
              </a:rPr>
              <a:t>Organizational document analysis</a:t>
            </a:r>
            <a:endParaRPr lang="en-US" sz="1900" b="1" dirty="0">
              <a:solidFill>
                <a:schemeClr val="bg1"/>
              </a:solidFill>
              <a:latin typeface="Times New Roman" panose="02020603050405020304" pitchFamily="18" charset="0"/>
              <a:cs typeface="Times New Roman" panose="02020603050405020304" pitchFamily="18" charset="0"/>
            </a:endParaRPr>
          </a:p>
        </p:txBody>
      </p:sp>
      <p:sp>
        <p:nvSpPr>
          <p:cNvPr id="47" name="Text 6">
            <a:extLst>
              <a:ext uri="{FF2B5EF4-FFF2-40B4-BE49-F238E27FC236}">
                <a16:creationId xmlns:a16="http://schemas.microsoft.com/office/drawing/2014/main" id="{34446F20-2377-4143-9DF9-29C7646C1BF1}"/>
              </a:ext>
            </a:extLst>
          </p:cNvPr>
          <p:cNvSpPr/>
          <p:nvPr/>
        </p:nvSpPr>
        <p:spPr>
          <a:xfrm>
            <a:off x="10130687" y="3388657"/>
            <a:ext cx="4446240" cy="1364928"/>
          </a:xfrm>
          <a:prstGeom prst="rect">
            <a:avLst/>
          </a:prstGeom>
          <a:noFill/>
          <a:ln/>
        </p:spPr>
        <p:txBody>
          <a:bodyPr wrap="square" lIns="0" tIns="0" rIns="0" bIns="0" rtlCol="0" anchor="t"/>
          <a:lstStyle/>
          <a:p>
            <a:pPr>
              <a:lnSpc>
                <a:spcPts val="2450"/>
              </a:lnSpc>
            </a:pPr>
            <a:r>
              <a:rPr lang="en-US" dirty="0">
                <a:solidFill>
                  <a:schemeClr val="bg1"/>
                </a:solidFill>
                <a:latin typeface="Times New Roman" panose="02020603050405020304" pitchFamily="18" charset="0"/>
                <a:cs typeface="Times New Roman" panose="02020603050405020304" pitchFamily="18" charset="0"/>
              </a:rPr>
              <a:t>Automatic categorization of reports, resolutions, and administrative correspondence; discovery of key policy-making topics</a:t>
            </a:r>
            <a:endParaRPr lang="en-US" sz="1550" dirty="0">
              <a:solidFill>
                <a:schemeClr val="bg1"/>
              </a:solidFill>
              <a:latin typeface="Times New Roman" panose="02020603050405020304" pitchFamily="18" charset="0"/>
              <a:cs typeface="Times New Roman" panose="02020603050405020304" pitchFamily="18" charset="0"/>
            </a:endParaRPr>
          </a:p>
        </p:txBody>
      </p:sp>
      <p:sp>
        <p:nvSpPr>
          <p:cNvPr id="48" name="Shape 7">
            <a:extLst>
              <a:ext uri="{FF2B5EF4-FFF2-40B4-BE49-F238E27FC236}">
                <a16:creationId xmlns:a16="http://schemas.microsoft.com/office/drawing/2014/main" id="{1C40486B-4213-4814-B751-BAD1DD6E490D}"/>
              </a:ext>
            </a:extLst>
          </p:cNvPr>
          <p:cNvSpPr/>
          <p:nvPr/>
        </p:nvSpPr>
        <p:spPr>
          <a:xfrm>
            <a:off x="5173504" y="2589733"/>
            <a:ext cx="4283512" cy="2408158"/>
          </a:xfrm>
          <a:prstGeom prst="roundRect">
            <a:avLst>
              <a:gd name="adj" fmla="val 4557"/>
            </a:avLst>
          </a:prstGeom>
          <a:solidFill>
            <a:srgbClr val="090E3F"/>
          </a:solidFill>
          <a:ln/>
        </p:spPr>
      </p:sp>
      <p:sp>
        <p:nvSpPr>
          <p:cNvPr id="49" name="Shape 8">
            <a:extLst>
              <a:ext uri="{FF2B5EF4-FFF2-40B4-BE49-F238E27FC236}">
                <a16:creationId xmlns:a16="http://schemas.microsoft.com/office/drawing/2014/main" id="{82838CA4-3599-468F-A5CB-404E1A71502D}"/>
              </a:ext>
            </a:extLst>
          </p:cNvPr>
          <p:cNvSpPr/>
          <p:nvPr/>
        </p:nvSpPr>
        <p:spPr>
          <a:xfrm>
            <a:off x="5071906" y="2566873"/>
            <a:ext cx="4283512" cy="91440"/>
          </a:xfrm>
          <a:prstGeom prst="roundRect">
            <a:avLst>
              <a:gd name="adj" fmla="val 90850"/>
            </a:avLst>
          </a:prstGeom>
          <a:solidFill>
            <a:schemeClr val="accent2">
              <a:lumMod val="75000"/>
            </a:schemeClr>
          </a:solidFill>
          <a:ln/>
        </p:spPr>
      </p:sp>
      <p:sp>
        <p:nvSpPr>
          <p:cNvPr id="50" name="Text 10">
            <a:extLst>
              <a:ext uri="{FF2B5EF4-FFF2-40B4-BE49-F238E27FC236}">
                <a16:creationId xmlns:a16="http://schemas.microsoft.com/office/drawing/2014/main" id="{E1DA7239-B370-458B-A197-70BDB169B93A}"/>
              </a:ext>
            </a:extLst>
          </p:cNvPr>
          <p:cNvSpPr/>
          <p:nvPr/>
        </p:nvSpPr>
        <p:spPr>
          <a:xfrm>
            <a:off x="5980211" y="3014683"/>
            <a:ext cx="2472333" cy="309086"/>
          </a:xfrm>
          <a:prstGeom prst="rect">
            <a:avLst/>
          </a:prstGeom>
          <a:noFill/>
          <a:ln/>
        </p:spPr>
        <p:txBody>
          <a:bodyPr wrap="none" lIns="0" tIns="0" rIns="0" bIns="0" rtlCol="0" anchor="t"/>
          <a:lstStyle/>
          <a:p>
            <a:pPr algn="ctr" rtl="1">
              <a:lnSpc>
                <a:spcPts val="2400"/>
              </a:lnSpc>
            </a:pPr>
            <a:r>
              <a:rPr lang="en-US" b="1" dirty="0">
                <a:solidFill>
                  <a:schemeClr val="bg1"/>
                </a:solidFill>
                <a:latin typeface="Times New Roman" panose="02020603050405020304" pitchFamily="18" charset="0"/>
                <a:cs typeface="Times New Roman" panose="02020603050405020304" pitchFamily="18" charset="0"/>
              </a:rPr>
              <a:t>Telco and Tech-Co</a:t>
            </a:r>
            <a:endParaRPr lang="en-US" sz="1900" b="1" dirty="0">
              <a:solidFill>
                <a:schemeClr val="bg1"/>
              </a:solidFill>
              <a:latin typeface="Times New Roman" panose="02020603050405020304" pitchFamily="18" charset="0"/>
              <a:cs typeface="Times New Roman" panose="02020603050405020304" pitchFamily="18" charset="0"/>
            </a:endParaRPr>
          </a:p>
        </p:txBody>
      </p:sp>
      <p:sp>
        <p:nvSpPr>
          <p:cNvPr id="51" name="Text 11">
            <a:extLst>
              <a:ext uri="{FF2B5EF4-FFF2-40B4-BE49-F238E27FC236}">
                <a16:creationId xmlns:a16="http://schemas.microsoft.com/office/drawing/2014/main" id="{DB7A8243-6319-4587-90EC-4AF194C7F450}"/>
              </a:ext>
            </a:extLst>
          </p:cNvPr>
          <p:cNvSpPr/>
          <p:nvPr/>
        </p:nvSpPr>
        <p:spPr>
          <a:xfrm>
            <a:off x="5571659" y="3437008"/>
            <a:ext cx="3842266" cy="1798065"/>
          </a:xfrm>
          <a:prstGeom prst="rect">
            <a:avLst/>
          </a:prstGeom>
          <a:noFill/>
          <a:ln/>
        </p:spPr>
        <p:txBody>
          <a:bodyPr wrap="square" lIns="0" tIns="0" rIns="0" bIns="0" rtlCol="0" anchor="t"/>
          <a:lstStyle/>
          <a:p>
            <a:pPr algn="l">
              <a:lnSpc>
                <a:spcPts val="2450"/>
              </a:lnSpc>
            </a:pPr>
            <a:r>
              <a:rPr lang="en-US" dirty="0">
                <a:solidFill>
                  <a:schemeClr val="bg1"/>
                </a:solidFill>
                <a:latin typeface="Times New Roman" panose="02020603050405020304" pitchFamily="18" charset="0"/>
                <a:cs typeface="Times New Roman" panose="02020603050405020304" pitchFamily="18" charset="0"/>
              </a:rPr>
              <a:t>Analysis of customer complaints, support tickets, and call center conversations; discovery of recurring network issues and hidden grievances. Example: Vodafone and Telefónica</a:t>
            </a:r>
            <a:endParaRPr lang="en-US" sz="1550" dirty="0">
              <a:solidFill>
                <a:schemeClr val="bg1"/>
              </a:solidFill>
              <a:latin typeface="Times New Roman" panose="02020603050405020304" pitchFamily="18" charset="0"/>
              <a:cs typeface="Times New Roman" panose="02020603050405020304" pitchFamily="18" charset="0"/>
            </a:endParaRPr>
          </a:p>
        </p:txBody>
      </p:sp>
      <p:sp>
        <p:nvSpPr>
          <p:cNvPr id="52" name="Shape 12">
            <a:extLst>
              <a:ext uri="{FF2B5EF4-FFF2-40B4-BE49-F238E27FC236}">
                <a16:creationId xmlns:a16="http://schemas.microsoft.com/office/drawing/2014/main" id="{4910B4C9-E133-40CD-95F3-60B0607D6AD2}"/>
              </a:ext>
            </a:extLst>
          </p:cNvPr>
          <p:cNvSpPr/>
          <p:nvPr/>
        </p:nvSpPr>
        <p:spPr>
          <a:xfrm>
            <a:off x="692348" y="2589733"/>
            <a:ext cx="4283393" cy="2408158"/>
          </a:xfrm>
          <a:prstGeom prst="roundRect">
            <a:avLst>
              <a:gd name="adj" fmla="val 4557"/>
            </a:avLst>
          </a:prstGeom>
          <a:solidFill>
            <a:srgbClr val="090E3F"/>
          </a:solidFill>
          <a:ln/>
        </p:spPr>
      </p:sp>
      <p:sp>
        <p:nvSpPr>
          <p:cNvPr id="53" name="Shape 13">
            <a:extLst>
              <a:ext uri="{FF2B5EF4-FFF2-40B4-BE49-F238E27FC236}">
                <a16:creationId xmlns:a16="http://schemas.microsoft.com/office/drawing/2014/main" id="{089A2C4E-F374-4805-BCBC-AFBEA99106EB}"/>
              </a:ext>
            </a:extLst>
          </p:cNvPr>
          <p:cNvSpPr/>
          <p:nvPr/>
        </p:nvSpPr>
        <p:spPr>
          <a:xfrm>
            <a:off x="195044" y="2566873"/>
            <a:ext cx="4283393" cy="91440"/>
          </a:xfrm>
          <a:prstGeom prst="roundRect">
            <a:avLst>
              <a:gd name="adj" fmla="val 90850"/>
            </a:avLst>
          </a:prstGeom>
          <a:solidFill>
            <a:schemeClr val="accent2">
              <a:lumMod val="75000"/>
            </a:schemeClr>
          </a:solidFill>
          <a:ln/>
        </p:spPr>
      </p:sp>
      <p:sp>
        <p:nvSpPr>
          <p:cNvPr id="54" name="Text 15">
            <a:extLst>
              <a:ext uri="{FF2B5EF4-FFF2-40B4-BE49-F238E27FC236}">
                <a16:creationId xmlns:a16="http://schemas.microsoft.com/office/drawing/2014/main" id="{A38078A8-39F6-43D5-A6EC-1F7817149A5C}"/>
              </a:ext>
            </a:extLst>
          </p:cNvPr>
          <p:cNvSpPr/>
          <p:nvPr/>
        </p:nvSpPr>
        <p:spPr>
          <a:xfrm>
            <a:off x="912971" y="2929656"/>
            <a:ext cx="3195757" cy="309086"/>
          </a:xfrm>
          <a:prstGeom prst="rect">
            <a:avLst/>
          </a:prstGeom>
          <a:noFill/>
          <a:ln/>
        </p:spPr>
        <p:txBody>
          <a:bodyPr wrap="none" lIns="0" tIns="0" rIns="0" bIns="0" rtlCol="0" anchor="t"/>
          <a:lstStyle/>
          <a:p>
            <a:pPr algn="ctr" rtl="1">
              <a:lnSpc>
                <a:spcPts val="2400"/>
              </a:lnSpc>
            </a:pPr>
            <a:r>
              <a:rPr lang="en-US" b="1" dirty="0">
                <a:solidFill>
                  <a:schemeClr val="bg1"/>
                </a:solidFill>
                <a:latin typeface="Times New Roman" panose="02020603050405020304" pitchFamily="18" charset="0"/>
                <a:cs typeface="Times New Roman" panose="02020603050405020304" pitchFamily="18" charset="0"/>
              </a:rPr>
              <a:t>Media and social network analysis</a:t>
            </a:r>
            <a:endParaRPr lang="en-US" sz="1900" b="1" dirty="0">
              <a:solidFill>
                <a:schemeClr val="bg1"/>
              </a:solidFill>
              <a:latin typeface="Times New Roman" panose="02020603050405020304" pitchFamily="18" charset="0"/>
              <a:cs typeface="Times New Roman" panose="02020603050405020304" pitchFamily="18" charset="0"/>
            </a:endParaRPr>
          </a:p>
        </p:txBody>
      </p:sp>
      <p:sp>
        <p:nvSpPr>
          <p:cNvPr id="55" name="Text 16">
            <a:extLst>
              <a:ext uri="{FF2B5EF4-FFF2-40B4-BE49-F238E27FC236}">
                <a16:creationId xmlns:a16="http://schemas.microsoft.com/office/drawing/2014/main" id="{E2A0FC3D-3BCB-40CE-9113-5FB366A19494}"/>
              </a:ext>
            </a:extLst>
          </p:cNvPr>
          <p:cNvSpPr/>
          <p:nvPr/>
        </p:nvSpPr>
        <p:spPr>
          <a:xfrm>
            <a:off x="912971" y="3511872"/>
            <a:ext cx="3842147" cy="949047"/>
          </a:xfrm>
          <a:prstGeom prst="rect">
            <a:avLst/>
          </a:prstGeom>
          <a:noFill/>
          <a:ln/>
        </p:spPr>
        <p:txBody>
          <a:bodyPr wrap="square" lIns="0" tIns="0" rIns="0" bIns="0" rtlCol="0" anchor="t"/>
          <a:lstStyle/>
          <a:p>
            <a:pPr algn="l">
              <a:lnSpc>
                <a:spcPts val="2450"/>
              </a:lnSpc>
            </a:pPr>
            <a:r>
              <a:rPr lang="en-US" dirty="0">
                <a:solidFill>
                  <a:schemeClr val="bg1"/>
                </a:solidFill>
                <a:latin typeface="Times New Roman" panose="02020603050405020304" pitchFamily="18" charset="0"/>
                <a:cs typeface="Times New Roman" panose="02020603050405020304" pitchFamily="18" charset="0"/>
              </a:rPr>
              <a:t>Discovery of trends, narratives, and media crises; monitoring of public opinion. Example: Bloomberg and Reuters</a:t>
            </a:r>
            <a:endParaRPr lang="en-US" sz="1550" dirty="0">
              <a:solidFill>
                <a:schemeClr val="bg1"/>
              </a:solidFill>
              <a:latin typeface="Times New Roman" panose="02020603050405020304" pitchFamily="18" charset="0"/>
              <a:cs typeface="Times New Roman" panose="02020603050405020304" pitchFamily="18" charset="0"/>
            </a:endParaRPr>
          </a:p>
        </p:txBody>
      </p:sp>
      <p:sp>
        <p:nvSpPr>
          <p:cNvPr id="56" name="Shape 17">
            <a:extLst>
              <a:ext uri="{FF2B5EF4-FFF2-40B4-BE49-F238E27FC236}">
                <a16:creationId xmlns:a16="http://schemas.microsoft.com/office/drawing/2014/main" id="{64350240-F298-44B8-867A-B42ED8FF708A}"/>
              </a:ext>
            </a:extLst>
          </p:cNvPr>
          <p:cNvSpPr/>
          <p:nvPr/>
        </p:nvSpPr>
        <p:spPr>
          <a:xfrm>
            <a:off x="7414141" y="5492238"/>
            <a:ext cx="6524030" cy="1775460"/>
          </a:xfrm>
          <a:prstGeom prst="roundRect">
            <a:avLst>
              <a:gd name="adj" fmla="val 6180"/>
            </a:avLst>
          </a:prstGeom>
          <a:solidFill>
            <a:srgbClr val="090E3F"/>
          </a:solidFill>
          <a:ln/>
        </p:spPr>
      </p:sp>
      <p:sp>
        <p:nvSpPr>
          <p:cNvPr id="57" name="Shape 18">
            <a:extLst>
              <a:ext uri="{FF2B5EF4-FFF2-40B4-BE49-F238E27FC236}">
                <a16:creationId xmlns:a16="http://schemas.microsoft.com/office/drawing/2014/main" id="{CB7B860F-7B94-43F8-9A3D-BC064F6B3648}"/>
              </a:ext>
            </a:extLst>
          </p:cNvPr>
          <p:cNvSpPr/>
          <p:nvPr/>
        </p:nvSpPr>
        <p:spPr>
          <a:xfrm>
            <a:off x="7858641" y="5469378"/>
            <a:ext cx="6524030" cy="91440"/>
          </a:xfrm>
          <a:prstGeom prst="roundRect">
            <a:avLst>
              <a:gd name="adj" fmla="val 90850"/>
            </a:avLst>
          </a:prstGeom>
          <a:solidFill>
            <a:schemeClr val="accent2">
              <a:lumMod val="75000"/>
            </a:schemeClr>
          </a:solidFill>
          <a:ln/>
        </p:spPr>
      </p:sp>
      <p:sp>
        <p:nvSpPr>
          <p:cNvPr id="58" name="Shape 19">
            <a:extLst>
              <a:ext uri="{FF2B5EF4-FFF2-40B4-BE49-F238E27FC236}">
                <a16:creationId xmlns:a16="http://schemas.microsoft.com/office/drawing/2014/main" id="{2E2946B3-F2B0-48E4-A158-6AFB66F2742E}"/>
              </a:ext>
            </a:extLst>
          </p:cNvPr>
          <p:cNvSpPr/>
          <p:nvPr/>
        </p:nvSpPr>
        <p:spPr>
          <a:xfrm>
            <a:off x="10747752" y="5195653"/>
            <a:ext cx="593288" cy="593288"/>
          </a:xfrm>
          <a:prstGeom prst="roundRect">
            <a:avLst>
              <a:gd name="adj" fmla="val 154124"/>
            </a:avLst>
          </a:prstGeom>
          <a:solidFill>
            <a:schemeClr val="accent2">
              <a:lumMod val="75000"/>
            </a:schemeClr>
          </a:solidFill>
          <a:ln/>
        </p:spPr>
      </p:sp>
      <p:pic>
        <p:nvPicPr>
          <p:cNvPr id="59" name="Image 3" descr="preencoded.png">
            <a:extLst>
              <a:ext uri="{FF2B5EF4-FFF2-40B4-BE49-F238E27FC236}">
                <a16:creationId xmlns:a16="http://schemas.microsoft.com/office/drawing/2014/main" id="{40A55244-F996-4DD3-A74E-5895B4BCA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5750" y="5373652"/>
            <a:ext cx="237292" cy="237292"/>
          </a:xfrm>
          <a:prstGeom prst="rect">
            <a:avLst/>
          </a:prstGeom>
        </p:spPr>
      </p:pic>
      <p:sp>
        <p:nvSpPr>
          <p:cNvPr id="60" name="Text 20">
            <a:extLst>
              <a:ext uri="{FF2B5EF4-FFF2-40B4-BE49-F238E27FC236}">
                <a16:creationId xmlns:a16="http://schemas.microsoft.com/office/drawing/2014/main" id="{DDCA4EAC-ECAF-4751-A29D-4527C06E5DC2}"/>
              </a:ext>
            </a:extLst>
          </p:cNvPr>
          <p:cNvSpPr/>
          <p:nvPr/>
        </p:nvSpPr>
        <p:spPr>
          <a:xfrm>
            <a:off x="9859682" y="5986705"/>
            <a:ext cx="2472333" cy="309086"/>
          </a:xfrm>
          <a:prstGeom prst="rect">
            <a:avLst/>
          </a:prstGeom>
          <a:noFill/>
          <a:ln/>
        </p:spPr>
        <p:txBody>
          <a:bodyPr wrap="none" lIns="0" tIns="0" rIns="0" bIns="0" rtlCol="0" anchor="t"/>
          <a:lstStyle/>
          <a:p>
            <a:pPr algn="r" rtl="1">
              <a:lnSpc>
                <a:spcPts val="2400"/>
              </a:lnSpc>
            </a:pPr>
            <a:r>
              <a:rPr lang="en-US" b="1" dirty="0">
                <a:solidFill>
                  <a:schemeClr val="bg1"/>
                </a:solidFill>
                <a:latin typeface="Times New Roman" panose="02020603050405020304" pitchFamily="18" charset="0"/>
                <a:cs typeface="Times New Roman" panose="02020603050405020304" pitchFamily="18" charset="0"/>
              </a:rPr>
              <a:t>Health, legal, and finance</a:t>
            </a:r>
            <a:endParaRPr lang="en-US" sz="1900" b="1" dirty="0">
              <a:solidFill>
                <a:schemeClr val="bg1"/>
              </a:solidFill>
              <a:latin typeface="Times New Roman" panose="02020603050405020304" pitchFamily="18" charset="0"/>
              <a:cs typeface="Times New Roman" panose="02020603050405020304" pitchFamily="18" charset="0"/>
            </a:endParaRPr>
          </a:p>
        </p:txBody>
      </p:sp>
      <p:sp>
        <p:nvSpPr>
          <p:cNvPr id="61" name="Text 21">
            <a:extLst>
              <a:ext uri="{FF2B5EF4-FFF2-40B4-BE49-F238E27FC236}">
                <a16:creationId xmlns:a16="http://schemas.microsoft.com/office/drawing/2014/main" id="{0BB31A11-3A1E-46BE-B9D8-9BA92ABEBDBB}"/>
              </a:ext>
            </a:extLst>
          </p:cNvPr>
          <p:cNvSpPr/>
          <p:nvPr/>
        </p:nvSpPr>
        <p:spPr>
          <a:xfrm>
            <a:off x="7858641" y="6425676"/>
            <a:ext cx="6942163" cy="995456"/>
          </a:xfrm>
          <a:prstGeom prst="rect">
            <a:avLst/>
          </a:prstGeom>
          <a:noFill/>
          <a:ln/>
        </p:spPr>
        <p:txBody>
          <a:bodyPr wrap="square" lIns="0" tIns="0" rIns="0" bIns="0" rtlCol="0" anchor="t"/>
          <a:lstStyle/>
          <a:p>
            <a:pPr algn="l">
              <a:lnSpc>
                <a:spcPts val="2450"/>
              </a:lnSpc>
            </a:pPr>
            <a:r>
              <a:rPr lang="en-US" dirty="0">
                <a:solidFill>
                  <a:schemeClr val="bg1"/>
                </a:solidFill>
                <a:latin typeface="Times New Roman" panose="02020603050405020304" pitchFamily="18" charset="0"/>
                <a:cs typeface="Times New Roman" panose="02020603050405020304" pitchFamily="18" charset="0"/>
              </a:rPr>
              <a:t>Analysis of medical articles, judicial opinions, and financial reports. Example: PubMed Topic Discovery and Legal Case Clustering</a:t>
            </a:r>
            <a:endParaRPr lang="en-US" sz="1550" dirty="0">
              <a:solidFill>
                <a:schemeClr val="bg1"/>
              </a:solidFill>
              <a:latin typeface="Times New Roman" panose="02020603050405020304" pitchFamily="18" charset="0"/>
              <a:cs typeface="Times New Roman" panose="02020603050405020304" pitchFamily="18" charset="0"/>
            </a:endParaRPr>
          </a:p>
        </p:txBody>
      </p:sp>
      <p:sp>
        <p:nvSpPr>
          <p:cNvPr id="62" name="Shape 22">
            <a:extLst>
              <a:ext uri="{FF2B5EF4-FFF2-40B4-BE49-F238E27FC236}">
                <a16:creationId xmlns:a16="http://schemas.microsoft.com/office/drawing/2014/main" id="{12156820-7C80-4E29-881D-D98F3A6EFD68}"/>
              </a:ext>
            </a:extLst>
          </p:cNvPr>
          <p:cNvSpPr/>
          <p:nvPr/>
        </p:nvSpPr>
        <p:spPr>
          <a:xfrm>
            <a:off x="846713" y="5492238"/>
            <a:ext cx="6524030" cy="1775460"/>
          </a:xfrm>
          <a:prstGeom prst="roundRect">
            <a:avLst>
              <a:gd name="adj" fmla="val 6180"/>
            </a:avLst>
          </a:prstGeom>
          <a:solidFill>
            <a:srgbClr val="090E3F"/>
          </a:solidFill>
          <a:ln/>
        </p:spPr>
      </p:sp>
      <p:sp>
        <p:nvSpPr>
          <p:cNvPr id="63" name="Shape 23">
            <a:extLst>
              <a:ext uri="{FF2B5EF4-FFF2-40B4-BE49-F238E27FC236}">
                <a16:creationId xmlns:a16="http://schemas.microsoft.com/office/drawing/2014/main" id="{4E22AF13-5695-4A3E-9BF6-BEE3849A0B71}"/>
              </a:ext>
            </a:extLst>
          </p:cNvPr>
          <p:cNvSpPr/>
          <p:nvPr/>
        </p:nvSpPr>
        <p:spPr>
          <a:xfrm>
            <a:off x="235148" y="5469378"/>
            <a:ext cx="6524030" cy="91440"/>
          </a:xfrm>
          <a:prstGeom prst="roundRect">
            <a:avLst>
              <a:gd name="adj" fmla="val 90850"/>
            </a:avLst>
          </a:prstGeom>
          <a:solidFill>
            <a:schemeClr val="accent2">
              <a:lumMod val="75000"/>
            </a:schemeClr>
          </a:solidFill>
          <a:ln/>
        </p:spPr>
      </p:sp>
      <p:sp>
        <p:nvSpPr>
          <p:cNvPr id="64" name="Shape 24">
            <a:extLst>
              <a:ext uri="{FF2B5EF4-FFF2-40B4-BE49-F238E27FC236}">
                <a16:creationId xmlns:a16="http://schemas.microsoft.com/office/drawing/2014/main" id="{54990C11-56D6-42FB-A33F-3C4091140264}"/>
              </a:ext>
            </a:extLst>
          </p:cNvPr>
          <p:cNvSpPr/>
          <p:nvPr/>
        </p:nvSpPr>
        <p:spPr>
          <a:xfrm>
            <a:off x="3263960" y="5195653"/>
            <a:ext cx="593288" cy="593288"/>
          </a:xfrm>
          <a:prstGeom prst="roundRect">
            <a:avLst>
              <a:gd name="adj" fmla="val 154124"/>
            </a:avLst>
          </a:prstGeom>
          <a:solidFill>
            <a:schemeClr val="accent2">
              <a:lumMod val="75000"/>
            </a:schemeClr>
          </a:solidFill>
          <a:ln/>
        </p:spPr>
      </p:sp>
      <p:pic>
        <p:nvPicPr>
          <p:cNvPr id="65" name="Image 4" descr="preencoded.png">
            <a:extLst>
              <a:ext uri="{FF2B5EF4-FFF2-40B4-BE49-F238E27FC236}">
                <a16:creationId xmlns:a16="http://schemas.microsoft.com/office/drawing/2014/main" id="{C779119A-AC62-4C40-8B2D-97F442A0DA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1958" y="5373652"/>
            <a:ext cx="237292" cy="237292"/>
          </a:xfrm>
          <a:prstGeom prst="rect">
            <a:avLst/>
          </a:prstGeom>
        </p:spPr>
      </p:pic>
      <p:sp>
        <p:nvSpPr>
          <p:cNvPr id="66" name="Text 25">
            <a:extLst>
              <a:ext uri="{FF2B5EF4-FFF2-40B4-BE49-F238E27FC236}">
                <a16:creationId xmlns:a16="http://schemas.microsoft.com/office/drawing/2014/main" id="{A27409ED-452D-48DE-B093-87AF4F156017}"/>
              </a:ext>
            </a:extLst>
          </p:cNvPr>
          <p:cNvSpPr/>
          <p:nvPr/>
        </p:nvSpPr>
        <p:spPr>
          <a:xfrm>
            <a:off x="2293620" y="5973068"/>
            <a:ext cx="2682121" cy="309086"/>
          </a:xfrm>
          <a:prstGeom prst="rect">
            <a:avLst/>
          </a:prstGeom>
          <a:noFill/>
          <a:ln/>
        </p:spPr>
        <p:txBody>
          <a:bodyPr wrap="none" lIns="0" tIns="0" rIns="0" bIns="0" rtlCol="0" anchor="t"/>
          <a:lstStyle/>
          <a:p>
            <a:pPr algn="ctr" rtl="1">
              <a:lnSpc>
                <a:spcPts val="2400"/>
              </a:lnSpc>
            </a:pPr>
            <a:r>
              <a:rPr lang="en-US" b="1" dirty="0">
                <a:solidFill>
                  <a:schemeClr val="bg1"/>
                </a:solidFill>
                <a:latin typeface="Times New Roman" panose="02020603050405020304" pitchFamily="18" charset="0"/>
                <a:cs typeface="Times New Roman" panose="02020603050405020304" pitchFamily="18" charset="0"/>
              </a:rPr>
              <a:t>Customer feedback and market analysis</a:t>
            </a:r>
            <a:endParaRPr lang="en-US" sz="1900" b="1" dirty="0">
              <a:solidFill>
                <a:schemeClr val="bg1"/>
              </a:solidFill>
              <a:latin typeface="Times New Roman" panose="02020603050405020304" pitchFamily="18" charset="0"/>
              <a:cs typeface="Times New Roman" panose="02020603050405020304" pitchFamily="18" charset="0"/>
            </a:endParaRPr>
          </a:p>
        </p:txBody>
      </p:sp>
      <p:sp>
        <p:nvSpPr>
          <p:cNvPr id="67" name="Text 26">
            <a:extLst>
              <a:ext uri="{FF2B5EF4-FFF2-40B4-BE49-F238E27FC236}">
                <a16:creationId xmlns:a16="http://schemas.microsoft.com/office/drawing/2014/main" id="{AF8E23C0-4A28-4E10-85CD-8F6174A5E431}"/>
              </a:ext>
            </a:extLst>
          </p:cNvPr>
          <p:cNvSpPr/>
          <p:nvPr/>
        </p:nvSpPr>
        <p:spPr>
          <a:xfrm>
            <a:off x="564831" y="6451953"/>
            <a:ext cx="6945670" cy="632698"/>
          </a:xfrm>
          <a:prstGeom prst="rect">
            <a:avLst/>
          </a:prstGeom>
          <a:noFill/>
          <a:ln/>
        </p:spPr>
        <p:txBody>
          <a:bodyPr wrap="square" lIns="0" tIns="0" rIns="0" bIns="0" rtlCol="0" anchor="t"/>
          <a:lstStyle/>
          <a:p>
            <a:pPr>
              <a:lnSpc>
                <a:spcPts val="2450"/>
              </a:lnSpc>
            </a:pPr>
            <a:r>
              <a:rPr lang="en-US" dirty="0">
                <a:solidFill>
                  <a:schemeClr val="bg1"/>
                </a:solidFill>
                <a:latin typeface="Times New Roman" panose="02020603050405020304" pitchFamily="18" charset="0"/>
                <a:cs typeface="Times New Roman" panose="02020603050405020304" pitchFamily="18" charset="0"/>
              </a:rPr>
              <a:t>Review Mining and Voice of the Customer (</a:t>
            </a:r>
            <a:r>
              <a:rPr lang="en-US" dirty="0" err="1">
                <a:solidFill>
                  <a:schemeClr val="bg1"/>
                </a:solidFill>
                <a:latin typeface="Times New Roman" panose="02020603050405020304" pitchFamily="18" charset="0"/>
                <a:cs typeface="Times New Roman" panose="02020603050405020304" pitchFamily="18" charset="0"/>
              </a:rPr>
              <a:t>VoC</a:t>
            </a:r>
            <a:r>
              <a:rPr lang="en-US" dirty="0">
                <a:solidFill>
                  <a:schemeClr val="bg1"/>
                </a:solidFill>
                <a:latin typeface="Times New Roman" panose="02020603050405020304" pitchFamily="18" charset="0"/>
                <a:cs typeface="Times New Roman" panose="02020603050405020304" pitchFamily="18" charset="0"/>
              </a:rPr>
              <a:t>). Example: Amazon Review Analysis and Airbnb Feedback Mining</a:t>
            </a:r>
            <a:endParaRPr lang="en-US" sz="1550" dirty="0">
              <a:solidFill>
                <a:schemeClr val="bg1"/>
              </a:solidFill>
              <a:latin typeface="Times New Roman" panose="02020603050405020304" pitchFamily="18" charset="0"/>
              <a:cs typeface="Times New Roman" panose="02020603050405020304" pitchFamily="18" charset="0"/>
            </a:endParaRPr>
          </a:p>
        </p:txBody>
      </p:sp>
      <p:sp>
        <p:nvSpPr>
          <p:cNvPr id="68" name="Shape 9">
            <a:extLst>
              <a:ext uri="{FF2B5EF4-FFF2-40B4-BE49-F238E27FC236}">
                <a16:creationId xmlns:a16="http://schemas.microsoft.com/office/drawing/2014/main" id="{916A0A71-BED5-4689-BD0A-6CB8041A9C2D}"/>
              </a:ext>
            </a:extLst>
          </p:cNvPr>
          <p:cNvSpPr/>
          <p:nvPr/>
        </p:nvSpPr>
        <p:spPr>
          <a:xfrm>
            <a:off x="6899504" y="2270229"/>
            <a:ext cx="593288" cy="593288"/>
          </a:xfrm>
          <a:prstGeom prst="roundRect">
            <a:avLst>
              <a:gd name="adj" fmla="val 154124"/>
            </a:avLst>
          </a:prstGeom>
          <a:solidFill>
            <a:schemeClr val="accent2">
              <a:lumMod val="75000"/>
            </a:schemeClr>
          </a:solidFill>
          <a:ln/>
        </p:spPr>
        <p:txBody>
          <a:bodyPr/>
          <a:lstStyle/>
          <a:p>
            <a:endParaRPr lang="en-US" dirty="0"/>
          </a:p>
        </p:txBody>
      </p:sp>
      <p:pic>
        <p:nvPicPr>
          <p:cNvPr id="69" name="Image 1" descr="preencoded.png">
            <a:extLst>
              <a:ext uri="{FF2B5EF4-FFF2-40B4-BE49-F238E27FC236}">
                <a16:creationId xmlns:a16="http://schemas.microsoft.com/office/drawing/2014/main" id="{F86B3F26-AE2E-4B22-B41C-CDF52C924C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78730" y="2387216"/>
            <a:ext cx="297775" cy="297775"/>
          </a:xfrm>
          <a:prstGeom prst="rect">
            <a:avLst/>
          </a:prstGeom>
        </p:spPr>
      </p:pic>
      <p:sp>
        <p:nvSpPr>
          <p:cNvPr id="70" name="Shape 24">
            <a:extLst>
              <a:ext uri="{FF2B5EF4-FFF2-40B4-BE49-F238E27FC236}">
                <a16:creationId xmlns:a16="http://schemas.microsoft.com/office/drawing/2014/main" id="{C0E60661-2455-4D56-AA97-6C33718577C4}"/>
              </a:ext>
            </a:extLst>
          </p:cNvPr>
          <p:cNvSpPr/>
          <p:nvPr/>
        </p:nvSpPr>
        <p:spPr>
          <a:xfrm>
            <a:off x="2079348" y="2270229"/>
            <a:ext cx="593288" cy="593288"/>
          </a:xfrm>
          <a:prstGeom prst="roundRect">
            <a:avLst>
              <a:gd name="adj" fmla="val 154124"/>
            </a:avLst>
          </a:prstGeom>
          <a:solidFill>
            <a:schemeClr val="accent2">
              <a:lumMod val="75000"/>
            </a:schemeClr>
          </a:solidFill>
          <a:ln/>
        </p:spPr>
      </p:sp>
      <p:pic>
        <p:nvPicPr>
          <p:cNvPr id="71" name="Image 2" descr="preencoded.png">
            <a:extLst>
              <a:ext uri="{FF2B5EF4-FFF2-40B4-BE49-F238E27FC236}">
                <a16:creationId xmlns:a16="http://schemas.microsoft.com/office/drawing/2014/main" id="{75FAE0CC-4FF7-422B-8C4B-F66250418D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9064" y="2380132"/>
            <a:ext cx="363475" cy="363475"/>
          </a:xfrm>
          <a:prstGeom prst="rect">
            <a:avLst/>
          </a:prstGeom>
        </p:spPr>
      </p:pic>
      <p:sp>
        <p:nvSpPr>
          <p:cNvPr id="72" name="Shape 24">
            <a:extLst>
              <a:ext uri="{FF2B5EF4-FFF2-40B4-BE49-F238E27FC236}">
                <a16:creationId xmlns:a16="http://schemas.microsoft.com/office/drawing/2014/main" id="{76D77D2A-AEC4-41A6-A46E-AC7BF6B3D6E3}"/>
              </a:ext>
            </a:extLst>
          </p:cNvPr>
          <p:cNvSpPr/>
          <p:nvPr/>
        </p:nvSpPr>
        <p:spPr>
          <a:xfrm>
            <a:off x="11883465" y="2270229"/>
            <a:ext cx="593288" cy="593288"/>
          </a:xfrm>
          <a:prstGeom prst="roundRect">
            <a:avLst>
              <a:gd name="adj" fmla="val 154124"/>
            </a:avLst>
          </a:prstGeom>
          <a:solidFill>
            <a:schemeClr val="accent2">
              <a:lumMod val="75000"/>
            </a:schemeClr>
          </a:solidFill>
          <a:ln/>
        </p:spPr>
      </p:sp>
      <p:pic>
        <p:nvPicPr>
          <p:cNvPr id="73" name="Image 0" descr="preencoded.png">
            <a:extLst>
              <a:ext uri="{FF2B5EF4-FFF2-40B4-BE49-F238E27FC236}">
                <a16:creationId xmlns:a16="http://schemas.microsoft.com/office/drawing/2014/main" id="{46E67BA9-5D27-4B1C-B746-1EBA2A64E2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11946609" y="2353411"/>
            <a:ext cx="385406" cy="437088"/>
          </a:xfrm>
          <a:prstGeom prst="rect">
            <a:avLst/>
          </a:prstGeom>
        </p:spPr>
      </p:pic>
      <p:sp>
        <p:nvSpPr>
          <p:cNvPr id="34" name="Text 3">
            <a:extLst>
              <a:ext uri="{FF2B5EF4-FFF2-40B4-BE49-F238E27FC236}">
                <a16:creationId xmlns:a16="http://schemas.microsoft.com/office/drawing/2014/main" id="{8CFAFC9F-5B62-4F32-8D30-7CDD4BC0CE7C}"/>
              </a:ext>
            </a:extLst>
          </p:cNvPr>
          <p:cNvSpPr/>
          <p:nvPr/>
        </p:nvSpPr>
        <p:spPr>
          <a:xfrm>
            <a:off x="1099112" y="7385980"/>
            <a:ext cx="6128505" cy="652224"/>
          </a:xfrm>
          <a:prstGeom prst="rect">
            <a:avLst/>
          </a:prstGeom>
          <a:noFill/>
          <a:ln/>
        </p:spPr>
        <p:txBody>
          <a:bodyPr wrap="square" lIns="0" tIns="0" rIns="0" bIns="0" rtlCol="0" anchor="t"/>
          <a:lstStyle/>
          <a:p>
            <a:pPr algn="l">
              <a:lnSpc>
                <a:spcPts val="2550"/>
              </a:lnSpc>
            </a:pPr>
            <a:r>
              <a:rPr lang="en-US" dirty="0">
                <a:solidFill>
                  <a:schemeClr val="bg1"/>
                </a:solidFill>
                <a:latin typeface="Times New Roman" panose="02020603050405020304" pitchFamily="18" charset="0"/>
                <a:cs typeface="Times New Roman" panose="02020603050405020304" pitchFamily="18" charset="0"/>
              </a:rPr>
              <a:t>In classical models, </a:t>
            </a:r>
            <a:r>
              <a:rPr lang="en-US" b="1" dirty="0">
                <a:solidFill>
                  <a:schemeClr val="bg1"/>
                </a:solidFill>
                <a:latin typeface="Times New Roman" panose="02020603050405020304" pitchFamily="18" charset="0"/>
                <a:cs typeface="Times New Roman" panose="02020603050405020304" pitchFamily="18" charset="0"/>
              </a:rPr>
              <a:t>"bank loan," "credit facilities,"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"financial lottery"</a:t>
            </a:r>
            <a:r>
              <a:rPr lang="en-US" dirty="0">
                <a:solidFill>
                  <a:schemeClr val="bg1"/>
                </a:solidFill>
                <a:latin typeface="Times New Roman" panose="02020603050405020304" pitchFamily="18" charset="0"/>
                <a:cs typeface="Times New Roman" panose="02020603050405020304" pitchFamily="18" charset="0"/>
              </a:rPr>
              <a:t> were treated as separate topics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35" name="Text 5">
            <a:extLst>
              <a:ext uri="{FF2B5EF4-FFF2-40B4-BE49-F238E27FC236}">
                <a16:creationId xmlns:a16="http://schemas.microsoft.com/office/drawing/2014/main" id="{7FD5E211-2692-4C63-9DBE-D478D9540889}"/>
              </a:ext>
            </a:extLst>
          </p:cNvPr>
          <p:cNvSpPr/>
          <p:nvPr/>
        </p:nvSpPr>
        <p:spPr>
          <a:xfrm>
            <a:off x="8873517" y="7421132"/>
            <a:ext cx="5824557" cy="652224"/>
          </a:xfrm>
          <a:prstGeom prst="rect">
            <a:avLst/>
          </a:prstGeom>
          <a:noFill/>
          <a:ln/>
        </p:spPr>
        <p:txBody>
          <a:bodyPr wrap="square" lIns="0" tIns="0" rIns="0" bIns="0" rtlCol="0" anchor="t"/>
          <a:lstStyle/>
          <a:p>
            <a:pPr algn="l">
              <a:lnSpc>
                <a:spcPts val="2550"/>
              </a:lnSpc>
            </a:pPr>
            <a:r>
              <a:rPr lang="en-US" dirty="0">
                <a:solidFill>
                  <a:schemeClr val="bg1"/>
                </a:solidFill>
                <a:latin typeface="Times New Roman" panose="02020603050405020304" pitchFamily="18" charset="0"/>
                <a:cs typeface="Times New Roman" panose="02020603050405020304" pitchFamily="18" charset="0"/>
              </a:rPr>
              <a:t>With transformers, these concepts are identified as a single topic: </a:t>
            </a:r>
            <a:r>
              <a:rPr lang="en-US" b="1" dirty="0">
                <a:solidFill>
                  <a:schemeClr val="bg1"/>
                </a:solidFill>
                <a:latin typeface="Times New Roman" panose="02020603050405020304" pitchFamily="18" charset="0"/>
                <a:cs typeface="Times New Roman" panose="02020603050405020304" pitchFamily="18" charset="0"/>
              </a:rPr>
              <a:t>financial services</a:t>
            </a:r>
            <a:r>
              <a:rPr lang="en-US" dirty="0">
                <a:solidFill>
                  <a:schemeClr val="bg1"/>
                </a:solidFill>
                <a:latin typeface="Times New Roman" panose="02020603050405020304" pitchFamily="18" charset="0"/>
                <a:cs typeface="Times New Roman" panose="02020603050405020304" pitchFamily="18" charset="0"/>
              </a:rPr>
              <a:t>, due to their semantic similarity</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36" name="Image 1" descr="preencoded.png">
            <a:extLst>
              <a:ext uri="{FF2B5EF4-FFF2-40B4-BE49-F238E27FC236}">
                <a16:creationId xmlns:a16="http://schemas.microsoft.com/office/drawing/2014/main" id="{A627A0E6-F7F7-49F8-B7F8-8EAF8D3AB1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714" y="7419410"/>
            <a:ext cx="611386" cy="611386"/>
          </a:xfrm>
          <a:prstGeom prst="rect">
            <a:avLst/>
          </a:prstGeom>
        </p:spPr>
      </p:pic>
      <p:pic>
        <p:nvPicPr>
          <p:cNvPr id="37" name="Image 2" descr="preencoded.png">
            <a:extLst>
              <a:ext uri="{FF2B5EF4-FFF2-40B4-BE49-F238E27FC236}">
                <a16:creationId xmlns:a16="http://schemas.microsoft.com/office/drawing/2014/main" id="{AA13B636-51A9-4F0B-B90B-B94AA95EC2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2941" y="7468263"/>
            <a:ext cx="611386" cy="611386"/>
          </a:xfrm>
          <a:prstGeom prst="rect">
            <a:avLst/>
          </a:prstGeom>
        </p:spPr>
      </p:pic>
      <p:sp>
        <p:nvSpPr>
          <p:cNvPr id="3" name="Arrow: Right 2">
            <a:extLst>
              <a:ext uri="{FF2B5EF4-FFF2-40B4-BE49-F238E27FC236}">
                <a16:creationId xmlns:a16="http://schemas.microsoft.com/office/drawing/2014/main" id="{2C74ADE2-473C-4BC9-CCF2-E176A3A59E25}"/>
              </a:ext>
            </a:extLst>
          </p:cNvPr>
          <p:cNvSpPr/>
          <p:nvPr/>
        </p:nvSpPr>
        <p:spPr>
          <a:xfrm>
            <a:off x="7196148" y="7472852"/>
            <a:ext cx="754063" cy="3925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90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69CAB6-6444-4976-AD51-A2135AA58F7A}"/>
              </a:ext>
            </a:extLst>
          </p:cNvPr>
          <p:cNvSpPr/>
          <p:nvPr/>
        </p:nvSpPr>
        <p:spPr>
          <a:xfrm>
            <a:off x="88900" y="239555"/>
            <a:ext cx="10528300" cy="548099"/>
          </a:xfrm>
          <a:prstGeom prst="rect">
            <a:avLst/>
          </a:prstGeom>
        </p:spPr>
        <p:txBody>
          <a:bodyPr wrap="square">
            <a:spAutoFit/>
          </a:bodyPr>
          <a:lstStyle/>
          <a:p>
            <a:pPr marL="457200" algn="l">
              <a:lnSpc>
                <a:spcPct val="115000"/>
              </a:lnSpc>
              <a:spcAft>
                <a:spcPts val="800"/>
              </a:spcAft>
            </a:pPr>
            <a:r>
              <a:rPr lang="en-US" sz="2800" b="1" dirty="0">
                <a:solidFill>
                  <a:srgbClr val="FFC000"/>
                </a:solidFill>
                <a:latin typeface="Times New Roman" panose="02020603050405020304" pitchFamily="18" charset="0"/>
                <a:cs typeface="Times New Roman" panose="02020603050405020304" pitchFamily="18" charset="0"/>
              </a:rPr>
              <a:t>Practical Applications of Transformer-based Topic Modeling</a:t>
            </a:r>
            <a:endParaRPr lang="en-US" sz="4000" dirty="0">
              <a:solidFill>
                <a:srgbClr val="FFC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001E8C-47FC-41D8-80F9-5B69A6EA28DA}"/>
              </a:ext>
            </a:extLst>
          </p:cNvPr>
          <p:cNvSpPr/>
          <p:nvPr/>
        </p:nvSpPr>
        <p:spPr>
          <a:xfrm>
            <a:off x="620274" y="1101179"/>
            <a:ext cx="5915402" cy="400110"/>
          </a:xfrm>
          <a:prstGeom prst="rect">
            <a:avLst/>
          </a:prstGeom>
        </p:spPr>
        <p:txBody>
          <a:bodyPr wrap="none">
            <a:spAutoFit/>
          </a:bodyPr>
          <a:lstStyle/>
          <a:p>
            <a:pPr marL="285750" indent="-285750" algn="l">
              <a:spcBef>
                <a:spcPts val="1200"/>
              </a:spcBef>
              <a:spcAft>
                <a:spcPts val="1200"/>
              </a:spcAft>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Advanced and intelligent content analysis systems</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A1BF071-2F0C-44A3-8964-5199A3B8467C}"/>
              </a:ext>
            </a:extLst>
          </p:cNvPr>
          <p:cNvSpPr/>
          <p:nvPr/>
        </p:nvSpPr>
        <p:spPr>
          <a:xfrm>
            <a:off x="951900" y="1625600"/>
            <a:ext cx="14010126" cy="646331"/>
          </a:xfrm>
          <a:prstGeom prst="rect">
            <a:avLst/>
          </a:prstGeom>
        </p:spPr>
        <p:txBody>
          <a:bodyPr wrap="square">
            <a:spAutoFit/>
          </a:bodyPr>
          <a:lstStyle/>
          <a:p>
            <a:pPr algn="l"/>
            <a:r>
              <a:rPr lang="en-US" dirty="0">
                <a:solidFill>
                  <a:schemeClr val="bg1"/>
                </a:solidFill>
                <a:latin typeface="Times New Roman" panose="02020603050405020304" pitchFamily="18" charset="0"/>
                <a:cs typeface="Times New Roman" panose="02020603050405020304" pitchFamily="18" charset="0"/>
              </a:rPr>
              <a:t>Advanced social media monitoring and analysis platforms such as </a:t>
            </a:r>
            <a:r>
              <a:rPr lang="en-US" dirty="0" err="1">
                <a:solidFill>
                  <a:schemeClr val="bg1"/>
                </a:solidFill>
                <a:latin typeface="Times New Roman" panose="02020603050405020304" pitchFamily="18" charset="0"/>
                <a:cs typeface="Times New Roman" panose="02020603050405020304" pitchFamily="18" charset="0"/>
              </a:rPr>
              <a:t>Brandwatch</a:t>
            </a:r>
            <a:r>
              <a:rPr lang="en-US" dirty="0">
                <a:solidFill>
                  <a:schemeClr val="bg1"/>
                </a:solidFill>
                <a:latin typeface="Times New Roman" panose="02020603050405020304" pitchFamily="18" charset="0"/>
                <a:cs typeface="Times New Roman" panose="02020603050405020304" pitchFamily="18" charset="0"/>
              </a:rPr>
              <a:t> and </a:t>
            </a:r>
            <a:r>
              <a:rPr lang="en-US" dirty="0" err="1">
                <a:solidFill>
                  <a:schemeClr val="bg1"/>
                </a:solidFill>
                <a:latin typeface="Times New Roman" panose="02020603050405020304" pitchFamily="18" charset="0"/>
                <a:cs typeface="Times New Roman" panose="02020603050405020304" pitchFamily="18" charset="0"/>
              </a:rPr>
              <a:t>NetBase</a:t>
            </a:r>
            <a:r>
              <a:rPr lang="en-US" dirty="0">
                <a:solidFill>
                  <a:schemeClr val="bg1"/>
                </a:solidFill>
                <a:latin typeface="Times New Roman" panose="02020603050405020304" pitchFamily="18" charset="0"/>
                <a:cs typeface="Times New Roman" panose="02020603050405020304" pitchFamily="18" charset="0"/>
              </a:rPr>
              <a:t> Quid, aimed at achieving a more nuanced</a:t>
            </a:r>
            <a:r>
              <a:rPr lang="fa-I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and informed understanding of conversations.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D7CC841-3E4D-4186-BA81-212A95CA0A1E}"/>
              </a:ext>
            </a:extLst>
          </p:cNvPr>
          <p:cNvSpPr/>
          <p:nvPr/>
        </p:nvSpPr>
        <p:spPr>
          <a:xfrm>
            <a:off x="620274" y="2881868"/>
            <a:ext cx="7111434" cy="400110"/>
          </a:xfrm>
          <a:prstGeom prst="rect">
            <a:avLst/>
          </a:prstGeom>
        </p:spPr>
        <p:txBody>
          <a:bodyPr wrap="none">
            <a:spAutoFit/>
          </a:bodyPr>
          <a:lstStyle/>
          <a:p>
            <a:pPr marL="342900" indent="-342900" algn="l">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Intelligent customer support and complaint analysis systems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F94E531-2705-4418-B756-B028390C6AB6}"/>
              </a:ext>
            </a:extLst>
          </p:cNvPr>
          <p:cNvSpPr/>
          <p:nvPr/>
        </p:nvSpPr>
        <p:spPr>
          <a:xfrm>
            <a:off x="951900" y="3403482"/>
            <a:ext cx="9525000" cy="369332"/>
          </a:xfrm>
          <a:prstGeom prst="rect">
            <a:avLst/>
          </a:prstGeom>
        </p:spPr>
        <p:txBody>
          <a:bodyPr wrap="square">
            <a:spAutoFit/>
          </a:bodyPr>
          <a:lstStyle/>
          <a:p>
            <a:pPr marR="0" lvl="0" algn="l">
              <a:spcBef>
                <a:spcPts val="500"/>
              </a:spcBef>
              <a:spcAft>
                <a:spcPts val="600"/>
              </a:spcAft>
              <a:buSzPts val="1000"/>
              <a:tabLst>
                <a:tab pos="457200" algn="l"/>
              </a:tabLst>
            </a:pPr>
            <a:r>
              <a:rPr lang="en-US" dirty="0">
                <a:solidFill>
                  <a:schemeClr val="bg1"/>
                </a:solidFill>
                <a:latin typeface="Times New Roman" panose="02020603050405020304" pitchFamily="18" charset="0"/>
                <a:cs typeface="Times New Roman" panose="02020603050405020304" pitchFamily="18" charset="0"/>
              </a:rPr>
              <a:t>These systems can extract complex topics and subtopics from textual conversations (chat, email).</a:t>
            </a:r>
            <a:endPar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9C10C8C-E5FE-4569-A2A0-C5D496C7F5D0}"/>
              </a:ext>
            </a:extLst>
          </p:cNvPr>
          <p:cNvSpPr/>
          <p:nvPr/>
        </p:nvSpPr>
        <p:spPr>
          <a:xfrm>
            <a:off x="1005688" y="5069989"/>
            <a:ext cx="5491888" cy="369332"/>
          </a:xfrm>
          <a:prstGeom prst="rect">
            <a:avLst/>
          </a:prstGeom>
        </p:spPr>
        <p:txBody>
          <a:bodyPr wrap="none">
            <a:spAutoFit/>
          </a:bodyPr>
          <a:lstStyle/>
          <a:p>
            <a:pPr algn="l"/>
            <a:r>
              <a:rPr lang="en-US" b="1" dirty="0">
                <a:solidFill>
                  <a:schemeClr val="bg1"/>
                </a:solidFill>
                <a:latin typeface="Times New Roman" panose="02020603050405020304" pitchFamily="18" charset="0"/>
                <a:cs typeface="Times New Roman" panose="02020603050405020304" pitchFamily="18" charset="0"/>
              </a:rPr>
              <a:t>Next-generation research systems and digital libraries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47E6AA50-1BB4-4365-A818-32B9E590A771}"/>
              </a:ext>
            </a:extLst>
          </p:cNvPr>
          <p:cNvSpPr/>
          <p:nvPr/>
        </p:nvSpPr>
        <p:spPr>
          <a:xfrm>
            <a:off x="990600" y="5608817"/>
            <a:ext cx="12534900" cy="369332"/>
          </a:xfrm>
          <a:prstGeom prst="rect">
            <a:avLst/>
          </a:prstGeom>
        </p:spPr>
        <p:txBody>
          <a:bodyPr wrap="square">
            <a:spAutoFit/>
          </a:bodyPr>
          <a:lstStyle/>
          <a:p>
            <a:pPr marR="0" lvl="0" algn="l">
              <a:spcBef>
                <a:spcPts val="500"/>
              </a:spcBef>
              <a:spcAft>
                <a:spcPts val="600"/>
              </a:spcAft>
              <a:buSzPts val="1000"/>
              <a:tabLst>
                <a:tab pos="457200" algn="l"/>
              </a:tabLst>
            </a:pPr>
            <a:r>
              <a:rPr lang="en-US" b="1" dirty="0">
                <a:solidFill>
                  <a:schemeClr val="bg1"/>
                </a:solidFill>
                <a:latin typeface="Times New Roman" panose="02020603050405020304" pitchFamily="18" charset="0"/>
                <a:cs typeface="Times New Roman" panose="02020603050405020304" pitchFamily="18" charset="0"/>
              </a:rPr>
              <a:t>Scientific databases</a:t>
            </a:r>
            <a:r>
              <a:rPr lang="en-US" dirty="0">
                <a:solidFill>
                  <a:schemeClr val="bg1"/>
                </a:solidFill>
                <a:latin typeface="Times New Roman" panose="02020603050405020304" pitchFamily="18" charset="0"/>
                <a:cs typeface="Times New Roman" panose="02020603050405020304" pitchFamily="18" charset="0"/>
              </a:rPr>
              <a:t> such as Semantic Scholar and </a:t>
            </a:r>
            <a:r>
              <a:rPr lang="en-US" dirty="0" err="1">
                <a:solidFill>
                  <a:schemeClr val="bg1"/>
                </a:solidFill>
                <a:latin typeface="Times New Roman" panose="02020603050405020304" pitchFamily="18" charset="0"/>
                <a:cs typeface="Times New Roman" panose="02020603050405020304" pitchFamily="18" charset="0"/>
              </a:rPr>
              <a:t>arXiv</a:t>
            </a:r>
            <a:r>
              <a:rPr lang="en-US" dirty="0">
                <a:solidFill>
                  <a:schemeClr val="bg1"/>
                </a:solidFill>
                <a:latin typeface="Times New Roman" panose="02020603050405020304" pitchFamily="18" charset="0"/>
                <a:cs typeface="Times New Roman" panose="02020603050405020304" pitchFamily="18" charset="0"/>
              </a:rPr>
              <a:t>, designed for recommending articles with related concepts.</a:t>
            </a:r>
            <a:endPar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E123337-E0D4-458B-894A-C830B63AFB0A}"/>
              </a:ext>
            </a:extLst>
          </p:cNvPr>
          <p:cNvSpPr/>
          <p:nvPr/>
        </p:nvSpPr>
        <p:spPr>
          <a:xfrm>
            <a:off x="620274" y="6552168"/>
            <a:ext cx="4442242" cy="400110"/>
          </a:xfrm>
          <a:prstGeom prst="rect">
            <a:avLst/>
          </a:prstGeom>
        </p:spPr>
        <p:txBody>
          <a:bodyPr wrap="none">
            <a:spAutoFit/>
          </a:bodyPr>
          <a:lstStyle/>
          <a:p>
            <a:pPr marL="285750" indent="-285750" algn="l">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Cybersecurity monitoring platforms</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7F58B08-61F0-4184-897D-30CD9EAFEDA2}"/>
              </a:ext>
            </a:extLst>
          </p:cNvPr>
          <p:cNvSpPr/>
          <p:nvPr/>
        </p:nvSpPr>
        <p:spPr>
          <a:xfrm>
            <a:off x="1041400" y="6978878"/>
            <a:ext cx="13920626" cy="880369"/>
          </a:xfrm>
          <a:prstGeom prst="rect">
            <a:avLst/>
          </a:prstGeom>
        </p:spPr>
        <p:txBody>
          <a:bodyPr wrap="square">
            <a:spAutoFit/>
          </a:bodyPr>
          <a:lstStyle/>
          <a:p>
            <a:pPr algn="l">
              <a:lnSpc>
                <a:spcPct val="150000"/>
              </a:lnSpc>
            </a:pPr>
            <a:r>
              <a:rPr lang="en-US" b="1" dirty="0">
                <a:solidFill>
                  <a:schemeClr val="bg1"/>
                </a:solidFill>
                <a:latin typeface="Times New Roman" panose="02020603050405020304" pitchFamily="18" charset="0"/>
                <a:cs typeface="Times New Roman" panose="02020603050405020304" pitchFamily="18" charset="0"/>
              </a:rPr>
              <a:t>Cyber threat analysis systems:</a:t>
            </a:r>
            <a:r>
              <a:rPr lang="en-US" dirty="0">
                <a:solidFill>
                  <a:schemeClr val="bg1"/>
                </a:solidFill>
                <a:latin typeface="Times New Roman" panose="02020603050405020304" pitchFamily="18" charset="0"/>
                <a:cs typeface="Times New Roman" panose="02020603050405020304" pitchFamily="18" charset="0"/>
              </a:rPr>
              <a:t> Used for processing large volumes of security reports, incident logs, and extracting </a:t>
            </a:r>
            <a:r>
              <a:rPr lang="en-US" b="1" dirty="0">
                <a:solidFill>
                  <a:schemeClr val="bg1"/>
                </a:solidFill>
                <a:latin typeface="Times New Roman" panose="02020603050405020304" pitchFamily="18" charset="0"/>
                <a:cs typeface="Times New Roman" panose="02020603050405020304" pitchFamily="18" charset="0"/>
              </a:rPr>
              <a:t>emerging threat topics</a:t>
            </a:r>
            <a:r>
              <a:rPr lang="en-US" dirty="0">
                <a:solidFill>
                  <a:schemeClr val="bg1"/>
                </a:solidFill>
                <a:latin typeface="Times New Roman" panose="02020603050405020304" pitchFamily="18" charset="0"/>
                <a:cs typeface="Times New Roman" panose="02020603050405020304" pitchFamily="18" charset="0"/>
              </a:rPr>
              <a:t>, </a:t>
            </a:r>
            <a:endParaRPr lang="fa-IR" dirty="0">
              <a:solidFill>
                <a:schemeClr val="bg1"/>
              </a:solidFill>
              <a:latin typeface="Times New Roman" panose="02020603050405020304" pitchFamily="18" charset="0"/>
              <a:cs typeface="Times New Roman" panose="02020603050405020304" pitchFamily="18" charset="0"/>
            </a:endParaRPr>
          </a:p>
          <a:p>
            <a:pPr algn="l">
              <a:lnSpc>
                <a:spcPct val="150000"/>
              </a:lnSpc>
            </a:pPr>
            <a:r>
              <a:rPr lang="en-US" b="1" dirty="0">
                <a:solidFill>
                  <a:schemeClr val="bg1"/>
                </a:solidFill>
                <a:latin typeface="Times New Roman" panose="02020603050405020304" pitchFamily="18" charset="0"/>
                <a:cs typeface="Times New Roman" panose="02020603050405020304" pitchFamily="18" charset="0"/>
              </a:rPr>
              <a:t>attack techniques (TTPs)</a:t>
            </a:r>
            <a:r>
              <a:rPr lang="en-US" dirty="0">
                <a:solidFill>
                  <a:schemeClr val="bg1"/>
                </a:solidFill>
                <a:latin typeface="Times New Roman" panose="02020603050405020304" pitchFamily="18" charset="0"/>
                <a:cs typeface="Times New Roman" panose="02020603050405020304" pitchFamily="18" charset="0"/>
              </a:rPr>
              <a:t>, and </a:t>
            </a:r>
            <a:r>
              <a:rPr lang="en-US" b="1" dirty="0">
                <a:solidFill>
                  <a:schemeClr val="bg1"/>
                </a:solidFill>
                <a:latin typeface="Times New Roman" panose="02020603050405020304" pitchFamily="18" charset="0"/>
                <a:cs typeface="Times New Roman" panose="02020603050405020304" pitchFamily="18" charset="0"/>
              </a:rPr>
              <a:t>indicators of compromise (IOCs)</a:t>
            </a:r>
            <a:r>
              <a:rPr lang="en-US" dirty="0">
                <a:solidFill>
                  <a:schemeClr val="bg1"/>
                </a:solidFill>
                <a:latin typeface="Times New Roman" panose="02020603050405020304" pitchFamily="18" charset="0"/>
                <a:cs typeface="Times New Roman" panose="02020603050405020304" pitchFamily="18" charset="0"/>
              </a:rPr>
              <a:t> from them.</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1565260-998E-4173-B1C2-0A419227864D}"/>
              </a:ext>
            </a:extLst>
          </p:cNvPr>
          <p:cNvSpPr/>
          <p:nvPr/>
        </p:nvSpPr>
        <p:spPr>
          <a:xfrm>
            <a:off x="598506" y="4592767"/>
            <a:ext cx="9334500" cy="369332"/>
          </a:xfrm>
          <a:prstGeom prst="rect">
            <a:avLst/>
          </a:prstGeom>
        </p:spPr>
        <p:txBody>
          <a:bodyPr wrap="square">
            <a:spAutoFit/>
          </a:bodyPr>
          <a:lstStyle/>
          <a:p>
            <a:pPr marL="342900" indent="-34290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Semantic search engines and organizational knowledge management systems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738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1268</TotalTime>
  <Words>2902</Words>
  <Application>Microsoft Office PowerPoint</Application>
  <PresentationFormat>Custom</PresentationFormat>
  <Paragraphs>292</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Wingdings</vt:lpstr>
      <vt:lpstr>B Yekan</vt:lpstr>
      <vt:lpstr>Bricolage Grotesque Extra Bold</vt:lpstr>
      <vt:lpstr>Times New Roman</vt:lpstr>
      <vt:lpstr>Montserrat</vt:lpstr>
      <vt:lpstr>Calibri</vt:lpstr>
      <vt:lpstr>B Titr</vt:lpstr>
      <vt:lpstr>Office Theme</vt:lpstr>
      <vt:lpstr>Transformer-based Topic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shahali</cp:lastModifiedBy>
  <cp:revision>345</cp:revision>
  <dcterms:created xsi:type="dcterms:W3CDTF">2025-12-19T14:36:11Z</dcterms:created>
  <dcterms:modified xsi:type="dcterms:W3CDTF">2026-01-01T08:37:07Z</dcterms:modified>
</cp:coreProperties>
</file>